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</p:sldMasterIdLst>
  <p:notesMasterIdLst>
    <p:notesMasterId r:id="rId23"/>
  </p:notesMasterIdLst>
  <p:sldIdLst>
    <p:sldId id="453" r:id="rId2"/>
    <p:sldId id="336" r:id="rId3"/>
    <p:sldId id="1356" r:id="rId4"/>
    <p:sldId id="1381" r:id="rId5"/>
    <p:sldId id="1372" r:id="rId6"/>
    <p:sldId id="285" r:id="rId7"/>
    <p:sldId id="286" r:id="rId8"/>
    <p:sldId id="1357" r:id="rId9"/>
    <p:sldId id="445" r:id="rId10"/>
    <p:sldId id="294" r:id="rId11"/>
    <p:sldId id="464" r:id="rId12"/>
    <p:sldId id="292" r:id="rId13"/>
    <p:sldId id="1358" r:id="rId14"/>
    <p:sldId id="447" r:id="rId15"/>
    <p:sldId id="442" r:id="rId16"/>
    <p:sldId id="468" r:id="rId17"/>
    <p:sldId id="466" r:id="rId18"/>
    <p:sldId id="1383" r:id="rId19"/>
    <p:sldId id="359" r:id="rId20"/>
    <p:sldId id="1382" r:id="rId21"/>
    <p:sldId id="369" r:id="rId22"/>
  </p:sldIdLst>
  <p:sldSz cx="12192000" cy="6858000"/>
  <p:notesSz cx="6797675" cy="99298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36DA6"/>
    <a:srgbClr val="002060"/>
    <a:srgbClr val="C93B3B"/>
    <a:srgbClr val="BCC7DE"/>
    <a:srgbClr val="FF9999"/>
    <a:srgbClr val="FF7C80"/>
    <a:srgbClr val="FFCCC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.kurilina\Desktop\&#1076;&#1080;&#1072;&#1075;&#1088;&#1072;&#1084;&#1084;&#1099;%20&#1076;&#1083;&#1103;%20&#1088;&#1077;&#1075;&#1080;&#1086;&#1085;&#1072;&#1083;&#1100;&#1085;&#1099;&#1093;%20&#1086;&#1089;&#1086;&#1073;&#1077;&#1085;&#1085;&#1086;&#1089;&#1090;&#1077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36D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Лист2!$A$1:$A$6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Профессиональное образование</c:v>
                </c:pt>
                <c:pt idx="3">
                  <c:v>Дополнительное образование детей и взрослых</c:v>
                </c:pt>
                <c:pt idx="4">
                  <c:v>Дополнительное профессиональное образование</c:v>
                </c:pt>
                <c:pt idx="5">
                  <c:v>Высшее образование</c:v>
                </c:pt>
              </c:strCache>
            </c:strRef>
          </c:cat>
          <c:val>
            <c:numRef>
              <c:f>Лист2!$B$1:$B$6</c:f>
              <c:numCache>
                <c:formatCode>0%</c:formatCode>
                <c:ptCount val="6"/>
                <c:pt idx="0">
                  <c:v>0.49</c:v>
                </c:pt>
                <c:pt idx="1">
                  <c:v>0.21</c:v>
                </c:pt>
                <c:pt idx="2">
                  <c:v>0.13</c:v>
                </c:pt>
                <c:pt idx="3">
                  <c:v>0.11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5-47DA-A026-2B4589DE5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6808784"/>
        <c:axId val="1026801224"/>
      </c:barChart>
      <c:catAx>
        <c:axId val="102680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6801224"/>
        <c:crosses val="autoZero"/>
        <c:auto val="1"/>
        <c:lblAlgn val="ctr"/>
        <c:lblOffset val="100"/>
        <c:noMultiLvlLbl val="0"/>
      </c:catAx>
      <c:valAx>
        <c:axId val="10268012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7b4bb2f-fe3d-4772-b8cc-e594914bcc9f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A11C6-8674-4D7C-9083-CC85850412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B5ABDB-3FE0-44B5-A858-3F484BC94110}">
      <dgm:prSet custT="1"/>
      <dgm:spPr/>
      <dgm:t>
        <a:bodyPr/>
        <a:lstStyle/>
        <a:p>
          <a:pPr algn="ctr"/>
          <a:r>
            <a:rPr lang="ru-RU" sz="2400" b="1" dirty="0">
              <a:solidFill>
                <a:srgbClr val="536DA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колл-центр – принято и обработано более </a:t>
          </a:r>
          <a:r>
            <a: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3800</a:t>
          </a:r>
          <a:r>
            <a:rPr lang="ru-RU" sz="2400" b="1" dirty="0">
              <a:solidFill>
                <a:srgbClr val="536DA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звонков</a:t>
          </a:r>
          <a:endParaRPr lang="en-US" sz="2400" dirty="0">
            <a:solidFill>
              <a:srgbClr val="536DA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9F34BE-8128-4983-8CAC-3FCDEB2E5198}" type="parTrans" cxnId="{1324AF6F-1496-4A00-9275-C39AA7D8D9F7}">
      <dgm:prSet/>
      <dgm:spPr/>
      <dgm:t>
        <a:bodyPr/>
        <a:lstStyle/>
        <a:p>
          <a:endParaRPr lang="en-US"/>
        </a:p>
      </dgm:t>
    </dgm:pt>
    <dgm:pt modelId="{A698E296-23CE-4E85-B2D5-A6782065AE3F}" type="sibTrans" cxnId="{1324AF6F-1496-4A00-9275-C39AA7D8D9F7}">
      <dgm:prSet/>
      <dgm:spPr/>
      <dgm:t>
        <a:bodyPr/>
        <a:lstStyle/>
        <a:p>
          <a:endParaRPr lang="en-US"/>
        </a:p>
      </dgm:t>
    </dgm:pt>
    <dgm:pt modelId="{BB9229FB-8F50-4400-A82B-58F833474B36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обработка электронных писем – даны ответы на более </a:t>
          </a: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577</a:t>
          </a: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писем</a:t>
          </a:r>
          <a:endParaRPr lang="en-US" sz="2400" b="1" kern="1200" dirty="0">
            <a:solidFill>
              <a:srgbClr val="536DA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BE6EAF3-E0D7-4B2F-A232-CECB6E991AF3}" type="parTrans" cxnId="{F89D3B20-B6E8-4300-886E-301685740D0E}">
      <dgm:prSet/>
      <dgm:spPr/>
      <dgm:t>
        <a:bodyPr/>
        <a:lstStyle/>
        <a:p>
          <a:endParaRPr lang="en-US"/>
        </a:p>
      </dgm:t>
    </dgm:pt>
    <dgm:pt modelId="{8DF55604-001E-47C3-AA55-E480C13BD287}" type="sibTrans" cxnId="{F89D3B20-B6E8-4300-886E-301685740D0E}">
      <dgm:prSet/>
      <dgm:spPr/>
      <dgm:t>
        <a:bodyPr/>
        <a:lstStyle/>
        <a:p>
          <a:endParaRPr lang="en-US"/>
        </a:p>
      </dgm:t>
    </dgm:pt>
    <dgm:pt modelId="{1F674567-D230-432B-BF53-3C3C4F5DE50B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поддержка сайта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fip-edu.ru</a:t>
          </a:r>
          <a:endParaRPr lang="en-US" sz="2400" b="1" kern="1200" dirty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1BE2216-827B-41EA-AA8E-0E93F060289A}" type="parTrans" cxnId="{88F716F4-9E95-4A0D-BDC8-8E26DC61BD4A}">
      <dgm:prSet/>
      <dgm:spPr/>
      <dgm:t>
        <a:bodyPr/>
        <a:lstStyle/>
        <a:p>
          <a:endParaRPr lang="en-US"/>
        </a:p>
      </dgm:t>
    </dgm:pt>
    <dgm:pt modelId="{74302F4E-2888-43E6-9D4D-9C2647EC0175}" type="sibTrans" cxnId="{88F716F4-9E95-4A0D-BDC8-8E26DC61BD4A}">
      <dgm:prSet/>
      <dgm:spPr/>
      <dgm:t>
        <a:bodyPr/>
        <a:lstStyle/>
        <a:p>
          <a:endParaRPr lang="en-US"/>
        </a:p>
      </dgm:t>
    </dgm:pt>
    <dgm:pt modelId="{4255D0E8-3009-4542-9F6C-766C2485405E}" type="pres">
      <dgm:prSet presAssocID="{77DA11C6-8674-4D7C-9083-CC85850412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290061-9C24-4088-BD3A-2911AB2BBE5F}" type="pres">
      <dgm:prSet presAssocID="{35B5ABDB-3FE0-44B5-A858-3F484BC94110}" presName="hierRoot1" presStyleCnt="0"/>
      <dgm:spPr/>
    </dgm:pt>
    <dgm:pt modelId="{A9DDC038-964D-400E-9355-0DF01EC62E48}" type="pres">
      <dgm:prSet presAssocID="{35B5ABDB-3FE0-44B5-A858-3F484BC94110}" presName="composite" presStyleCnt="0"/>
      <dgm:spPr/>
    </dgm:pt>
    <dgm:pt modelId="{02A1E295-11C0-44F0-977C-27B3C8185DA8}" type="pres">
      <dgm:prSet presAssocID="{35B5ABDB-3FE0-44B5-A858-3F484BC94110}" presName="background" presStyleLbl="node0" presStyleIdx="0" presStyleCnt="3"/>
      <dgm:spPr>
        <a:solidFill>
          <a:srgbClr val="536DA6"/>
        </a:solidFill>
      </dgm:spPr>
    </dgm:pt>
    <dgm:pt modelId="{A4C39B90-CC0B-46DC-9077-FB1AE828C061}" type="pres">
      <dgm:prSet presAssocID="{35B5ABDB-3FE0-44B5-A858-3F484BC94110}" presName="text" presStyleLbl="fgAcc0" presStyleIdx="0" presStyleCnt="3" custScaleX="118794" custScaleY="130378" custLinFactNeighborX="-4010" custLinFactNeighborY="-30465">
        <dgm:presLayoutVars>
          <dgm:chPref val="3"/>
        </dgm:presLayoutVars>
      </dgm:prSet>
      <dgm:spPr/>
    </dgm:pt>
    <dgm:pt modelId="{318DE29B-0816-4363-ACEA-0778B968D824}" type="pres">
      <dgm:prSet presAssocID="{35B5ABDB-3FE0-44B5-A858-3F484BC94110}" presName="hierChild2" presStyleCnt="0"/>
      <dgm:spPr/>
    </dgm:pt>
    <dgm:pt modelId="{03147389-FC89-456A-B85A-7F92AA2AB62B}" type="pres">
      <dgm:prSet presAssocID="{BB9229FB-8F50-4400-A82B-58F833474B36}" presName="hierRoot1" presStyleCnt="0"/>
      <dgm:spPr/>
    </dgm:pt>
    <dgm:pt modelId="{6545ECB8-9BEA-4B29-8866-D8C5A5DF2BE6}" type="pres">
      <dgm:prSet presAssocID="{BB9229FB-8F50-4400-A82B-58F833474B36}" presName="composite" presStyleCnt="0"/>
      <dgm:spPr/>
    </dgm:pt>
    <dgm:pt modelId="{1B3F7178-4DEA-494A-84C6-C0CFE93C55D1}" type="pres">
      <dgm:prSet presAssocID="{BB9229FB-8F50-4400-A82B-58F833474B36}" presName="background" presStyleLbl="node0" presStyleIdx="1" presStyleCnt="3"/>
      <dgm:spPr>
        <a:solidFill>
          <a:srgbClr val="536DA6"/>
        </a:solidFill>
      </dgm:spPr>
    </dgm:pt>
    <dgm:pt modelId="{F7560210-FAFC-40D0-B6DC-F6068DC039C9}" type="pres">
      <dgm:prSet presAssocID="{BB9229FB-8F50-4400-A82B-58F833474B36}" presName="text" presStyleLbl="fgAcc0" presStyleIdx="1" presStyleCnt="3" custScaleX="124854" custScaleY="139419" custLinFactNeighborX="-8269" custLinFactNeighborY="-30609">
        <dgm:presLayoutVars>
          <dgm:chPref val="3"/>
        </dgm:presLayoutVars>
      </dgm:prSet>
      <dgm:spPr/>
    </dgm:pt>
    <dgm:pt modelId="{E5961297-3387-4F34-9A6C-2A488A2FA48D}" type="pres">
      <dgm:prSet presAssocID="{BB9229FB-8F50-4400-A82B-58F833474B36}" presName="hierChild2" presStyleCnt="0"/>
      <dgm:spPr/>
    </dgm:pt>
    <dgm:pt modelId="{8FEF563F-F699-49F4-A024-6FD041E0C478}" type="pres">
      <dgm:prSet presAssocID="{1F674567-D230-432B-BF53-3C3C4F5DE50B}" presName="hierRoot1" presStyleCnt="0"/>
      <dgm:spPr/>
    </dgm:pt>
    <dgm:pt modelId="{6607FCA9-ACBE-431F-A494-F84EA11C23F4}" type="pres">
      <dgm:prSet presAssocID="{1F674567-D230-432B-BF53-3C3C4F5DE50B}" presName="composite" presStyleCnt="0"/>
      <dgm:spPr/>
    </dgm:pt>
    <dgm:pt modelId="{0C2A4022-9232-4657-B65D-B64275EE84C5}" type="pres">
      <dgm:prSet presAssocID="{1F674567-D230-432B-BF53-3C3C4F5DE50B}" presName="background" presStyleLbl="node0" presStyleIdx="2" presStyleCnt="3"/>
      <dgm:spPr>
        <a:solidFill>
          <a:srgbClr val="536DA6"/>
        </a:solidFill>
      </dgm:spPr>
    </dgm:pt>
    <dgm:pt modelId="{AAD3AB64-7E38-4794-A92C-D18F8F6BB746}" type="pres">
      <dgm:prSet presAssocID="{1F674567-D230-432B-BF53-3C3C4F5DE50B}" presName="text" presStyleLbl="fgAcc0" presStyleIdx="2" presStyleCnt="3" custScaleX="118163" custScaleY="128977" custLinFactNeighborX="-9525" custLinFactNeighborY="-24380">
        <dgm:presLayoutVars>
          <dgm:chPref val="3"/>
        </dgm:presLayoutVars>
      </dgm:prSet>
      <dgm:spPr/>
    </dgm:pt>
    <dgm:pt modelId="{BA7B2080-891A-4511-A58B-A4773B69AAAD}" type="pres">
      <dgm:prSet presAssocID="{1F674567-D230-432B-BF53-3C3C4F5DE50B}" presName="hierChild2" presStyleCnt="0"/>
      <dgm:spPr/>
    </dgm:pt>
  </dgm:ptLst>
  <dgm:cxnLst>
    <dgm:cxn modelId="{B9562C16-6D11-47BB-BB0D-CE7D644B8134}" type="presOf" srcId="{77DA11C6-8674-4D7C-9083-CC85850412EA}" destId="{4255D0E8-3009-4542-9F6C-766C2485405E}" srcOrd="0" destOrd="0" presId="urn:microsoft.com/office/officeart/2005/8/layout/hierarchy1"/>
    <dgm:cxn modelId="{F89D3B20-B6E8-4300-886E-301685740D0E}" srcId="{77DA11C6-8674-4D7C-9083-CC85850412EA}" destId="{BB9229FB-8F50-4400-A82B-58F833474B36}" srcOrd="1" destOrd="0" parTransId="{BBE6EAF3-E0D7-4B2F-A232-CECB6E991AF3}" sibTransId="{8DF55604-001E-47C3-AA55-E480C13BD287}"/>
    <dgm:cxn modelId="{1324AF6F-1496-4A00-9275-C39AA7D8D9F7}" srcId="{77DA11C6-8674-4D7C-9083-CC85850412EA}" destId="{35B5ABDB-3FE0-44B5-A858-3F484BC94110}" srcOrd="0" destOrd="0" parTransId="{119F34BE-8128-4983-8CAC-3FCDEB2E5198}" sibTransId="{A698E296-23CE-4E85-B2D5-A6782065AE3F}"/>
    <dgm:cxn modelId="{ECFDEDAD-E112-434F-871A-8D5505C126CE}" type="presOf" srcId="{1F674567-D230-432B-BF53-3C3C4F5DE50B}" destId="{AAD3AB64-7E38-4794-A92C-D18F8F6BB746}" srcOrd="0" destOrd="0" presId="urn:microsoft.com/office/officeart/2005/8/layout/hierarchy1"/>
    <dgm:cxn modelId="{05A24EC8-D50C-4BE7-A21D-484433D15B12}" type="presOf" srcId="{35B5ABDB-3FE0-44B5-A858-3F484BC94110}" destId="{A4C39B90-CC0B-46DC-9077-FB1AE828C061}" srcOrd="0" destOrd="0" presId="urn:microsoft.com/office/officeart/2005/8/layout/hierarchy1"/>
    <dgm:cxn modelId="{94F547EC-D80F-483B-810C-983EE8212642}" type="presOf" srcId="{BB9229FB-8F50-4400-A82B-58F833474B36}" destId="{F7560210-FAFC-40D0-B6DC-F6068DC039C9}" srcOrd="0" destOrd="0" presId="urn:microsoft.com/office/officeart/2005/8/layout/hierarchy1"/>
    <dgm:cxn modelId="{88F716F4-9E95-4A0D-BDC8-8E26DC61BD4A}" srcId="{77DA11C6-8674-4D7C-9083-CC85850412EA}" destId="{1F674567-D230-432B-BF53-3C3C4F5DE50B}" srcOrd="2" destOrd="0" parTransId="{91BE2216-827B-41EA-AA8E-0E93F060289A}" sibTransId="{74302F4E-2888-43E6-9D4D-9C2647EC0175}"/>
    <dgm:cxn modelId="{F44EAAC0-DE81-4108-9540-9350F672516C}" type="presParOf" srcId="{4255D0E8-3009-4542-9F6C-766C2485405E}" destId="{94290061-9C24-4088-BD3A-2911AB2BBE5F}" srcOrd="0" destOrd="0" presId="urn:microsoft.com/office/officeart/2005/8/layout/hierarchy1"/>
    <dgm:cxn modelId="{DA7A4078-CAC7-41AE-AC1B-D0499368A69E}" type="presParOf" srcId="{94290061-9C24-4088-BD3A-2911AB2BBE5F}" destId="{A9DDC038-964D-400E-9355-0DF01EC62E48}" srcOrd="0" destOrd="0" presId="urn:microsoft.com/office/officeart/2005/8/layout/hierarchy1"/>
    <dgm:cxn modelId="{CA3AC1FC-55E9-4B6C-BF2F-34CC0A316A40}" type="presParOf" srcId="{A9DDC038-964D-400E-9355-0DF01EC62E48}" destId="{02A1E295-11C0-44F0-977C-27B3C8185DA8}" srcOrd="0" destOrd="0" presId="urn:microsoft.com/office/officeart/2005/8/layout/hierarchy1"/>
    <dgm:cxn modelId="{3A6A405B-E2DF-419F-BDB2-F35F07A43DD8}" type="presParOf" srcId="{A9DDC038-964D-400E-9355-0DF01EC62E48}" destId="{A4C39B90-CC0B-46DC-9077-FB1AE828C061}" srcOrd="1" destOrd="0" presId="urn:microsoft.com/office/officeart/2005/8/layout/hierarchy1"/>
    <dgm:cxn modelId="{062AA480-3860-4EE4-9D89-395DE51F8DEE}" type="presParOf" srcId="{94290061-9C24-4088-BD3A-2911AB2BBE5F}" destId="{318DE29B-0816-4363-ACEA-0778B968D824}" srcOrd="1" destOrd="0" presId="urn:microsoft.com/office/officeart/2005/8/layout/hierarchy1"/>
    <dgm:cxn modelId="{36361B2E-CEE4-424E-9071-B1E9375A720C}" type="presParOf" srcId="{4255D0E8-3009-4542-9F6C-766C2485405E}" destId="{03147389-FC89-456A-B85A-7F92AA2AB62B}" srcOrd="1" destOrd="0" presId="urn:microsoft.com/office/officeart/2005/8/layout/hierarchy1"/>
    <dgm:cxn modelId="{7EE5BC58-7880-4A89-A7B1-D568A93CC064}" type="presParOf" srcId="{03147389-FC89-456A-B85A-7F92AA2AB62B}" destId="{6545ECB8-9BEA-4B29-8866-D8C5A5DF2BE6}" srcOrd="0" destOrd="0" presId="urn:microsoft.com/office/officeart/2005/8/layout/hierarchy1"/>
    <dgm:cxn modelId="{49D81135-14D7-47DE-A333-EE1B70C2C8ED}" type="presParOf" srcId="{6545ECB8-9BEA-4B29-8866-D8C5A5DF2BE6}" destId="{1B3F7178-4DEA-494A-84C6-C0CFE93C55D1}" srcOrd="0" destOrd="0" presId="urn:microsoft.com/office/officeart/2005/8/layout/hierarchy1"/>
    <dgm:cxn modelId="{740B2FB3-CB1B-4E1D-BB14-49DC9DB3F0E9}" type="presParOf" srcId="{6545ECB8-9BEA-4B29-8866-D8C5A5DF2BE6}" destId="{F7560210-FAFC-40D0-B6DC-F6068DC039C9}" srcOrd="1" destOrd="0" presId="urn:microsoft.com/office/officeart/2005/8/layout/hierarchy1"/>
    <dgm:cxn modelId="{8712269C-D36D-4450-899D-0796FF244B39}" type="presParOf" srcId="{03147389-FC89-456A-B85A-7F92AA2AB62B}" destId="{E5961297-3387-4F34-9A6C-2A488A2FA48D}" srcOrd="1" destOrd="0" presId="urn:microsoft.com/office/officeart/2005/8/layout/hierarchy1"/>
    <dgm:cxn modelId="{D0E3C6FE-137A-49A6-90FE-D093DEB1A125}" type="presParOf" srcId="{4255D0E8-3009-4542-9F6C-766C2485405E}" destId="{8FEF563F-F699-49F4-A024-6FD041E0C478}" srcOrd="2" destOrd="0" presId="urn:microsoft.com/office/officeart/2005/8/layout/hierarchy1"/>
    <dgm:cxn modelId="{56126CC7-8EFF-473E-BB64-205B70E382A9}" type="presParOf" srcId="{8FEF563F-F699-49F4-A024-6FD041E0C478}" destId="{6607FCA9-ACBE-431F-A494-F84EA11C23F4}" srcOrd="0" destOrd="0" presId="urn:microsoft.com/office/officeart/2005/8/layout/hierarchy1"/>
    <dgm:cxn modelId="{C543ACD5-4328-4686-895F-ABC2B0694BD7}" type="presParOf" srcId="{6607FCA9-ACBE-431F-A494-F84EA11C23F4}" destId="{0C2A4022-9232-4657-B65D-B64275EE84C5}" srcOrd="0" destOrd="0" presId="urn:microsoft.com/office/officeart/2005/8/layout/hierarchy1"/>
    <dgm:cxn modelId="{56A092FE-5A1F-4CB3-BB21-303AA15CACE6}" type="presParOf" srcId="{6607FCA9-ACBE-431F-A494-F84EA11C23F4}" destId="{AAD3AB64-7E38-4794-A92C-D18F8F6BB746}" srcOrd="1" destOrd="0" presId="urn:microsoft.com/office/officeart/2005/8/layout/hierarchy1"/>
    <dgm:cxn modelId="{EAFB443E-5E41-42E6-8858-7119BBE56972}" type="presParOf" srcId="{8FEF563F-F699-49F4-A024-6FD041E0C478}" destId="{BA7B2080-891A-4511-A58B-A4773B69AA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1E295-11C0-44F0-977C-27B3C8185DA8}">
      <dsp:nvSpPr>
        <dsp:cNvPr id="0" name=""/>
        <dsp:cNvSpPr/>
      </dsp:nvSpPr>
      <dsp:spPr>
        <a:xfrm>
          <a:off x="144411" y="-289150"/>
          <a:ext cx="3254147" cy="2267883"/>
        </a:xfrm>
        <a:prstGeom prst="roundRect">
          <a:avLst>
            <a:gd name="adj" fmla="val 10000"/>
          </a:avLst>
        </a:prstGeom>
        <a:solidFill>
          <a:srgbClr val="536D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39B90-CC0B-46DC-9077-FB1AE828C061}">
      <dsp:nvSpPr>
        <dsp:cNvPr id="0" name=""/>
        <dsp:cNvSpPr/>
      </dsp:nvSpPr>
      <dsp:spPr>
        <a:xfrm>
          <a:off x="448780" y="0"/>
          <a:ext cx="3254147" cy="2267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колл-центр – принято и обработано более </a:t>
          </a: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3800</a:t>
          </a: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звонков</a:t>
          </a:r>
          <a:endParaRPr lang="en-US" sz="2400" kern="1200" dirty="0">
            <a:solidFill>
              <a:srgbClr val="536DA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204" y="66424"/>
        <a:ext cx="3121299" cy="2135035"/>
      </dsp:txXfrm>
    </dsp:sp>
    <dsp:sp modelId="{1B3F7178-4DEA-494A-84C6-C0CFE93C55D1}">
      <dsp:nvSpPr>
        <dsp:cNvPr id="0" name=""/>
        <dsp:cNvSpPr/>
      </dsp:nvSpPr>
      <dsp:spPr>
        <a:xfrm>
          <a:off x="3890628" y="-289150"/>
          <a:ext cx="3420149" cy="2425148"/>
        </a:xfrm>
        <a:prstGeom prst="roundRect">
          <a:avLst>
            <a:gd name="adj" fmla="val 10000"/>
          </a:avLst>
        </a:prstGeom>
        <a:solidFill>
          <a:srgbClr val="536D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60210-FAFC-40D0-B6DC-F6068DC039C9}">
      <dsp:nvSpPr>
        <dsp:cNvPr id="0" name=""/>
        <dsp:cNvSpPr/>
      </dsp:nvSpPr>
      <dsp:spPr>
        <a:xfrm>
          <a:off x="4194997" y="0"/>
          <a:ext cx="3420149" cy="2425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обработка электронных писем – даны ответы на более </a:t>
          </a:r>
          <a:r>
            <a:rPr lang="ru-RU" sz="24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577</a:t>
          </a: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писем</a:t>
          </a:r>
          <a:endParaRPr lang="en-US" sz="2400" b="1" kern="1200" dirty="0">
            <a:solidFill>
              <a:srgbClr val="536DA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266027" y="71030"/>
        <a:ext cx="3278089" cy="2283088"/>
      </dsp:txXfrm>
    </dsp:sp>
    <dsp:sp modelId="{0C2A4022-9232-4657-B65D-B64275EE84C5}">
      <dsp:nvSpPr>
        <dsp:cNvPr id="0" name=""/>
        <dsp:cNvSpPr/>
      </dsp:nvSpPr>
      <dsp:spPr>
        <a:xfrm>
          <a:off x="7885110" y="-289150"/>
          <a:ext cx="3236861" cy="2243513"/>
        </a:xfrm>
        <a:prstGeom prst="roundRect">
          <a:avLst>
            <a:gd name="adj" fmla="val 10000"/>
          </a:avLst>
        </a:prstGeom>
        <a:solidFill>
          <a:srgbClr val="536D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3AB64-7E38-4794-A92C-D18F8F6BB746}">
      <dsp:nvSpPr>
        <dsp:cNvPr id="0" name=""/>
        <dsp:cNvSpPr/>
      </dsp:nvSpPr>
      <dsp:spPr>
        <a:xfrm>
          <a:off x="8189479" y="0"/>
          <a:ext cx="3236861" cy="2243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rgbClr val="536DA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поддержка сайта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fip-edu.ru</a:t>
          </a:r>
          <a:endParaRPr lang="en-US" sz="2400" b="1" kern="1200" dirty="0">
            <a:solidFill>
              <a:srgbClr val="C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55189" y="65710"/>
        <a:ext cx="3105441" cy="211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45A1-9F7A-4BD7-8B1D-4DCCBBC15C2E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1541-4E9B-4133-99B4-F9BF4E65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4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E860015-FD1F-0328-DE68-68FC46A4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556B7C3B-D67D-BE3F-856E-D58211544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2865348-AFB9-4D93-E074-C43D6E870D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91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58ADE-FFF9-4315-BBC5-B718A9D22C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1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3B2EA-A3A1-5136-8168-01318A0B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8DA2EE-559F-B303-77E2-AD43E6B2A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48A379B-F870-6E45-2931-8E96DA2FD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088817-2066-0DC5-26FF-9CAD5D70E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43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DEA24-CE28-DFB0-8902-453B340B6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E9193D-2FB3-70C3-D272-B2CA41AFD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7A09BD2-2A11-5E76-E312-2C743BC37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068D0-186C-1809-13C6-9ED9A849E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5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CB6E215-5D7E-1C5F-54C2-BC85F51F5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E6F421B-D8AF-D13B-4708-77175F67A9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9D73E8-128A-3A10-221D-9414B62EC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000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07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7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02268-150B-3FF4-DEE0-5B4222878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E4B013A-D7DA-1842-AAFF-8EC087162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9A4763-D57C-AC1C-7433-85F01D98A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EAAE31-4750-0A10-CBF8-EABBA6A68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9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1541-4E9B-4133-99B4-F9BF4E65AE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8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B6AA40A-BDBC-07DD-955B-3EF8219DB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CE63CF2-2F37-0C42-DAC5-9D1DA02052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5D110C3A-F675-5A9D-C0C2-FA3806B904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58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150E-E9D9-D09C-938D-E20087E2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522E92-A3DB-4979-3AC6-F98A3FAD3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7AFD837-3C86-8FBA-075C-C9066E497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AB4C6B-887D-A045-F9AE-320132628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6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A033D-9301-04D7-27A9-4EC67DC1F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E84BAC-AA6C-A84D-3773-6F574DAED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F712060-A50D-61DD-280D-33385A7B8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E7CF38-BCDF-755B-EFEF-6422E8508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0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058ADE-FFF9-4315-BBC5-B718A9D22C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8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A11CE-24AC-4129-860A-A6FE1652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3C95C7-3F38-478B-9BA3-0E9CA30A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3A3CAD-8449-493F-B9BD-C4638B66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DD0A-8B37-4780-95E4-159C5E9B9F2A}" type="datetime1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6CCD0-55BC-46E3-B8FE-76C297C5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22E38-B322-4F4C-82D8-97A5BFE6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5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4FCEB-54D9-485C-8D82-09852F7E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32099-F276-4E1E-9CAF-D94BB8A3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236E-7A43-41E2-9DB5-26600BE9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2C25-CADC-429F-93A2-A1DEA881788F}" type="datetime1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A0D3F-0954-4065-8BE3-59E72D3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7AB969-ED33-4016-8780-2B34CF26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0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2C5D00-2DB3-4EE1-83AB-5F83CFDF4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69E3F9-D3A5-46D4-86EE-70C8D6C9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50E1E-211C-42AF-9D6D-54AD36B2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8674-C454-4198-9CF1-9CEAA07409B1}" type="datetime1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6DEDE-4BD8-446A-AD29-DBB43AE8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60ADB-4D3C-420F-8533-8AB2C6A2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9057-69F4-4D67-A8FE-6EF2B9BE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03CDC-26BD-4707-8A72-B3A8968D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90EE0-5D4B-41E6-822E-5EAF5E84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C13-2EE0-4696-8270-FDF75382D9B0}" type="datetime1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80A21-B32F-4C29-A3B2-21B4D749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140FB-3F0B-4AA0-B29C-D07F2C76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F1D81-6098-4149-9B91-9097004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2475E-3C81-4162-A1C4-AB1BAFFAE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D9061-A797-4025-87EE-DD40958A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0470-DABF-43FE-83E7-D6EAF38CD190}" type="datetime1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40A91F-3132-4865-A52E-A7F33975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E7551-D4A0-4179-B128-B7DC190DC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B2F13-EC22-46B5-A0D0-C1434031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00F80-FDF9-4888-B25F-24161F6DC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C93D9-A9D3-4C48-9B28-6976A752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BD32A0-5D14-4022-BE7A-50006542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EF3B-CDCE-480B-9DD3-EA81A2666DA9}" type="datetime1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901E6-B79E-44BA-A3BD-65A9CD2E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ED921-7519-4C9A-9169-49333CEF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3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D519D-0030-43B5-B196-7210E04A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F39C0-1241-4965-B684-9844122F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279D4-61C3-47A3-938B-A4B6247C9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F69C35-AD48-4FD7-9414-D3802C5E2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BDD7EF-0219-4CA8-8377-309DE651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7027A6-BAD9-49D3-80E4-A12FC234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21B4-27E2-4C83-AA16-A013C2580139}" type="datetime1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4BBE76-0877-4EC0-9DB2-0DF4C1E8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27786E-0B2D-44D6-856E-71B092651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9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7F5FD-149E-445B-9F5D-EF805A3D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5FCADF-B56A-498F-8111-6549BFD0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E682-5CAA-46B8-8736-D5086C98DE4E}" type="datetime1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17061F-233B-4B4D-BAD1-E65A95C0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A48561-4E8C-402C-A68D-2EC19B08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FE41F8-FE64-4FA6-A1AA-BFB291A2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1781-BA8F-457A-B6A5-1AFFD26F6F3D}" type="datetime1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33DA02-75A6-47CB-9B55-A577EADD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46FB80-D549-4315-B919-F6234D61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1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0FD8-8BF0-4E5B-803B-2CA82C8C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CF9F0-E373-446D-B6AF-697AC9CDF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859FDE-66F2-46FA-8FBB-728A6883F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CDACB-AAC7-4333-AE1D-F05F0240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5599-FE4E-4CB3-9F79-586C7FE87A8F}" type="datetime1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D1D8E-CBBC-4EC0-B296-AF9552D5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177E3-075F-4F4A-BEA2-18B4821F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29596-3A62-4D1D-B615-026A6E6D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7ACAF0-7EA1-4C1C-A07F-8580F1B21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56D94C-27F9-4CB7-93DF-3B1933BA5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EE135-67B0-4FC7-9733-85788F50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0D3D-B708-4B40-82CB-551D5ED1C818}" type="datetime1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F7F769-0533-494D-A10F-7A6AAE84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Приложение 6.21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67821-DD0C-410C-AC0B-80380BAD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A8542-5A21-439F-8E6B-8A7D489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4C2161-B9EC-449C-905F-177D5D27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534DD-9B51-4E42-BDEE-F712FD8CF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4F43-1251-4B8B-A44E-7F0C7C94F12B}" type="datetime1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A64B0-DE1C-47F0-96FE-54DCEDF2A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Приложение 6.21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DC87-F993-4FFB-9239-8E0FCC29E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3284-7258-4E9D-A80A-13B3D1089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9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750025" y="2103642"/>
            <a:ext cx="449702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декабря 2025 г</a:t>
            </a:r>
            <a:r>
              <a:rPr lang="ru-RU" sz="1600" b="1" dirty="0">
                <a:solidFill>
                  <a:srgbClr val="536DA6"/>
                </a:solidFill>
                <a:latin typeface="Arial Black" panose="020B0A04020102020204" pitchFamily="34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36DA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36DA6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456" y="395248"/>
            <a:ext cx="1463096" cy="127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4153" y="431133"/>
            <a:ext cx="1110512" cy="10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6101" y="431134"/>
            <a:ext cx="1254532" cy="10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857192" y="2756188"/>
            <a:ext cx="11065476" cy="60959"/>
          </a:xfrm>
          <a:prstGeom prst="rect">
            <a:avLst/>
          </a:prstGeom>
          <a:solidFill>
            <a:srgbClr val="C93B3B"/>
          </a:solidFill>
          <a:ln w="3175"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24608" y="3887600"/>
            <a:ext cx="10742783" cy="257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0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r>
              <a:rPr lang="ru-RU" sz="1000" b="1" dirty="0">
                <a:solidFill>
                  <a:srgbClr val="002060"/>
                </a:solidFill>
                <a:latin typeface="Century" panose="02040604050505020304" pitchFamily="18" charset="0"/>
              </a:rPr>
              <a:t>ЛИТВИНЕНКО М.П.</a:t>
            </a:r>
          </a:p>
          <a:p>
            <a:r>
              <a:rPr lang="ru-RU" sz="1000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ВНМЦ «Философия образования» Московского педагогического государственного университета, кандидат психологических наук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МИХАЙЛОВА Т.И.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к.пед.н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., начальник Управления профессиональной ориентации и содействия трудоустройству студентов МПГУ, рук. профильных психолого-педагогических классов, заслуженный учитель Российской Федерации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536DA6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2060"/>
                </a:solidFill>
                <a:latin typeface="Century" panose="02040604050505020304" pitchFamily="18" charset="0"/>
              </a:rPr>
              <a:t>РУКОВОДИТЕЛИ ФЕДЕРАЛЬНЫХ ИННОВАЦИОННЫХ ПЛОЩАДОК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>
              <a:solidFill>
                <a:srgbClr val="536DA6"/>
              </a:solidFill>
              <a:latin typeface="Century" panose="02040604050505020304" pitchFamily="18" charset="0"/>
            </a:endParaRPr>
          </a:p>
          <a:p>
            <a:pPr>
              <a:defRPr/>
            </a:pPr>
            <a:r>
              <a:rPr kumimoji="0" lang="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МОДЕРАТОР: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536DA6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ЯКОВЛЕВА М.А.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к.соц.н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., доцент МПГУ, специалист ВНМЦ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Философия образования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 МПГУ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67" b="1" i="0" u="none" strike="noStrike" kern="1200" cap="none" spc="0" normalizeH="0" baseline="0" noProof="0" dirty="0">
              <a:ln>
                <a:noFill/>
              </a:ln>
              <a:solidFill>
                <a:srgbClr val="536DA6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4461A-79D2-7EB3-184B-40C03F3EDDAD}"/>
              </a:ext>
            </a:extLst>
          </p:cNvPr>
          <p:cNvSpPr txBox="1"/>
          <p:nvPr/>
        </p:nvSpPr>
        <p:spPr>
          <a:xfrm>
            <a:off x="750025" y="1765088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9DB90-0DEA-90DF-1AF9-9FAACA961249}"/>
              </a:ext>
            </a:extLst>
          </p:cNvPr>
          <p:cNvSpPr txBox="1"/>
          <p:nvPr/>
        </p:nvSpPr>
        <p:spPr>
          <a:xfrm>
            <a:off x="750025" y="2944502"/>
            <a:ext cx="115355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/>
              </a:rPr>
              <a:t>«Федеральные инновационные площадки в суверенной системе образования: опыт и реализация»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063" y="1164589"/>
            <a:ext cx="1169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400" b="1" kern="0" dirty="0">
                <a:solidFill>
                  <a:srgbClr val="28689C"/>
                </a:solidFill>
                <a:effectLst/>
                <a:latin typeface="Aptos Black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В 2024 году сформирована </a:t>
            </a:r>
            <a:r>
              <a:rPr lang="ru-RU" sz="2400" b="1" kern="0" dirty="0">
                <a:solidFill>
                  <a:srgbClr val="C93B3B"/>
                </a:solidFill>
                <a:effectLst/>
                <a:latin typeface="Aptos Black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библиотека (реестр) лучших эффективных проектов</a:t>
            </a:r>
            <a:r>
              <a:rPr lang="ru-RU" sz="2400" b="1" kern="0" dirty="0">
                <a:solidFill>
                  <a:srgbClr val="28689C"/>
                </a:solidFill>
                <a:effectLst/>
                <a:latin typeface="Aptos Black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федеральных инновационных площадок  и результативных практик инновационной деятельности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17287" r="17378"/>
          <a:stretch>
            <a:fillRect/>
          </a:stretch>
        </p:blipFill>
        <p:spPr>
          <a:xfrm>
            <a:off x="2543101" y="2418340"/>
            <a:ext cx="7869501" cy="44396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object 2"/>
          <p:cNvSpPr txBox="1"/>
          <p:nvPr/>
        </p:nvSpPr>
        <p:spPr>
          <a:xfrm>
            <a:off x="1066733" y="204529"/>
            <a:ext cx="9924174" cy="43550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75"/>
              </a:spcBef>
            </a:pPr>
            <a:endParaRPr lang="ru-RU" sz="2800" dirty="0">
              <a:solidFill>
                <a:srgbClr val="163956"/>
              </a:solidFill>
              <a:latin typeface="Aptos Black" panose="020B0004020202020204" pitchFamily="34" charset="0"/>
              <a:cs typeface="Trebuchet MS" panose="020B0603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64" y="3666415"/>
            <a:ext cx="2618072" cy="154101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474720" y="4735629"/>
            <a:ext cx="517497" cy="375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11" y="5578770"/>
            <a:ext cx="2053500" cy="127923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691921" y="5842535"/>
            <a:ext cx="782799" cy="548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878887" y="4317374"/>
            <a:ext cx="2314352" cy="1037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041" y="3677728"/>
            <a:ext cx="2411741" cy="1228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1878" y="6382846"/>
            <a:ext cx="3260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rgbClr val="28689C"/>
                </a:solidFill>
                <a:latin typeface="Aptos Black" panose="020B00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3524" y="1208050"/>
            <a:ext cx="10835586" cy="0"/>
          </a:xfrm>
          <a:prstGeom prst="line">
            <a:avLst/>
          </a:prstGeom>
          <a:ln w="12700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pic>
        <p:nvPicPr>
          <p:cNvPr id="14" name="Google Shape;58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9;p13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DCB15-6178-7BFB-EB7B-81DFE7743627}"/>
              </a:ext>
            </a:extLst>
          </p:cNvPr>
          <p:cNvSpPr txBox="1"/>
          <p:nvPr/>
        </p:nvSpPr>
        <p:spPr>
          <a:xfrm>
            <a:off x="711153" y="644461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3BDF919A-D3F9-82C3-5E05-93CF0DAF9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>
            <a:extLst>
              <a:ext uri="{FF2B5EF4-FFF2-40B4-BE49-F238E27FC236}">
                <a16:creationId xmlns:a16="http://schemas.microsoft.com/office/drawing/2014/main" id="{0AF6F93B-CF84-B1D1-E757-5577AA0159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extLst>
              <a:ext uri="{FF2B5EF4-FFF2-40B4-BE49-F238E27FC236}">
                <a16:creationId xmlns:a16="http://schemas.microsoft.com/office/drawing/2014/main" id="{2808CD79-3868-AFEF-2B71-CA310ADC1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363057-6D59-4062-3C7A-CD22AF7EB4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561F7D5-B406-0376-F390-28C59E42E10C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019A86E-E1AB-A004-6830-D9940FE06D3C}"/>
              </a:ext>
            </a:extLst>
          </p:cNvPr>
          <p:cNvSpPr txBox="1"/>
          <p:nvPr/>
        </p:nvSpPr>
        <p:spPr>
          <a:xfrm>
            <a:off x="674490" y="1351150"/>
            <a:ext cx="1091257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/>
              </a:rPr>
              <a:t>ИТОГИ ОТЧЕТНОЙ ДЕЯТЕЛЬНОСТИ 2025</a:t>
            </a:r>
            <a:r>
              <a:rPr lang="ru-RU" sz="2400" dirty="0">
                <a:solidFill>
                  <a:srgbClr val="536DA6"/>
                </a:solidFill>
                <a:latin typeface="Arial Black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8B14B-E380-F5DF-C443-44506D909590}"/>
              </a:ext>
            </a:extLst>
          </p:cNvPr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76D5AAC-5533-DFE5-8CA0-51A9F2D2715E}"/>
              </a:ext>
            </a:extLst>
          </p:cNvPr>
          <p:cNvSpPr/>
          <p:nvPr/>
        </p:nvSpPr>
        <p:spPr>
          <a:xfrm>
            <a:off x="1092316" y="2614626"/>
            <a:ext cx="1285592" cy="1123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2EBAE0-9C12-D576-CCB2-5ADDB1CC1219}"/>
              </a:ext>
            </a:extLst>
          </p:cNvPr>
          <p:cNvSpPr/>
          <p:nvPr/>
        </p:nvSpPr>
        <p:spPr>
          <a:xfrm>
            <a:off x="762409" y="3615968"/>
            <a:ext cx="2122411" cy="76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Организаций-ФИП 2025 года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3052255-D429-C933-865A-B2974193D84A}"/>
              </a:ext>
            </a:extLst>
          </p:cNvPr>
          <p:cNvSpPr/>
          <p:nvPr/>
        </p:nvSpPr>
        <p:spPr>
          <a:xfrm>
            <a:off x="5382014" y="2305750"/>
            <a:ext cx="1285592" cy="1123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4DA29E-C60F-6C81-BD47-BD00F91CE9CE}"/>
              </a:ext>
            </a:extLst>
          </p:cNvPr>
          <p:cNvSpPr/>
          <p:nvPr/>
        </p:nvSpPr>
        <p:spPr>
          <a:xfrm>
            <a:off x="4997614" y="3230234"/>
            <a:ext cx="2122411" cy="145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своевременно предоставили отчеты ФИП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98B1900-5595-7FB8-A323-03541FD51A51}"/>
              </a:ext>
            </a:extLst>
          </p:cNvPr>
          <p:cNvSpPr/>
          <p:nvPr/>
        </p:nvSpPr>
        <p:spPr>
          <a:xfrm>
            <a:off x="9636915" y="2304331"/>
            <a:ext cx="1285592" cy="1123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5BA314-F441-DC94-817B-A24F4B3A3E0B}"/>
              </a:ext>
            </a:extLst>
          </p:cNvPr>
          <p:cNvSpPr/>
          <p:nvPr/>
        </p:nvSpPr>
        <p:spPr>
          <a:xfrm>
            <a:off x="8867947" y="3172652"/>
            <a:ext cx="2819331" cy="145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завершают свой проект согласно календарному плану </a:t>
            </a:r>
            <a:b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6882ACE-F17E-6822-38E3-9E8C383A7FC6}"/>
              </a:ext>
            </a:extLst>
          </p:cNvPr>
          <p:cNvSpPr/>
          <p:nvPr/>
        </p:nvSpPr>
        <p:spPr>
          <a:xfrm>
            <a:off x="2088794" y="4986788"/>
            <a:ext cx="1704001" cy="11232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CFF3CC-9DDD-5DB2-EBA9-2D4A95768DAA}"/>
              </a:ext>
            </a:extLst>
          </p:cNvPr>
          <p:cNvSpPr/>
          <p:nvPr/>
        </p:nvSpPr>
        <p:spPr>
          <a:xfrm>
            <a:off x="3120079" y="4843332"/>
            <a:ext cx="7742801" cy="1457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организаций направлены на экспертизу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4AD38-CB0C-49D2-B6E8-3B34E0137125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47AC435-F1D1-7A32-86EE-1582DA8316AE}"/>
              </a:ext>
            </a:extLst>
          </p:cNvPr>
          <p:cNvSpPr/>
          <p:nvPr/>
        </p:nvSpPr>
        <p:spPr>
          <a:xfrm>
            <a:off x="2088794" y="4843332"/>
            <a:ext cx="8630509" cy="14576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6BCA36-F967-5D57-0C69-F108B6C7ACE6}"/>
              </a:ext>
            </a:extLst>
          </p:cNvPr>
          <p:cNvSpPr/>
          <p:nvPr/>
        </p:nvSpPr>
        <p:spPr>
          <a:xfrm>
            <a:off x="8867947" y="2218461"/>
            <a:ext cx="2819331" cy="2542404"/>
          </a:xfrm>
          <a:prstGeom prst="rect">
            <a:avLst/>
          </a:prstGeom>
          <a:noFill/>
          <a:ln w="28575"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71E9002-A2A9-0788-0626-FA2E96BD6577}"/>
              </a:ext>
            </a:extLst>
          </p:cNvPr>
          <p:cNvSpPr/>
          <p:nvPr/>
        </p:nvSpPr>
        <p:spPr>
          <a:xfrm>
            <a:off x="4686334" y="2205369"/>
            <a:ext cx="2819331" cy="2542404"/>
          </a:xfrm>
          <a:prstGeom prst="rect">
            <a:avLst/>
          </a:prstGeom>
          <a:noFill/>
          <a:ln w="28575"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6D0C3-7E98-1959-5DE7-CAD286D95A72}"/>
              </a:ext>
            </a:extLst>
          </p:cNvPr>
          <p:cNvSpPr/>
          <p:nvPr/>
        </p:nvSpPr>
        <p:spPr>
          <a:xfrm>
            <a:off x="430361" y="2229200"/>
            <a:ext cx="2819331" cy="2542404"/>
          </a:xfrm>
          <a:prstGeom prst="rect">
            <a:avLst/>
          </a:prstGeom>
          <a:noFill/>
          <a:ln w="28575"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9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1FB063D-175F-18C4-4284-662B01B31DB4}"/>
              </a:ext>
            </a:extLst>
          </p:cNvPr>
          <p:cNvSpPr txBox="1"/>
          <p:nvPr/>
        </p:nvSpPr>
        <p:spPr>
          <a:xfrm>
            <a:off x="501060" y="2190680"/>
            <a:ext cx="66116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BB0303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350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заявок организаций-соискателей поступило на сайт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https://fip-edu.ru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36DA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окончания приема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7B32F7-6BF1-EB79-6682-BE903D56C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80" b="5249"/>
          <a:stretch/>
        </p:blipFill>
        <p:spPr>
          <a:xfrm>
            <a:off x="6712510" y="2185257"/>
            <a:ext cx="5005821" cy="3848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39557E-6958-C356-A957-613E95D635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pic>
        <p:nvPicPr>
          <p:cNvPr id="11" name="Google Shape;58;p13">
            <a:extLst>
              <a:ext uri="{FF2B5EF4-FFF2-40B4-BE49-F238E27FC236}">
                <a16:creationId xmlns:a16="http://schemas.microsoft.com/office/drawing/2014/main" id="{BC02320C-DC1D-45CF-B7B9-44EB33F93F1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9;p13">
            <a:extLst>
              <a:ext uri="{FF2B5EF4-FFF2-40B4-BE49-F238E27FC236}">
                <a16:creationId xmlns:a16="http://schemas.microsoft.com/office/drawing/2014/main" id="{C519B212-10C1-9164-FA79-84F025D3E52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8BE1A1B-CC8C-3D16-143D-F8382E9FB3E2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A12AB3-FDFE-416B-429A-72495232EA1A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B1226-A28E-EB41-8105-69ED08457E67}"/>
              </a:ext>
            </a:extLst>
          </p:cNvPr>
          <p:cNvSpPr txBox="1"/>
          <p:nvPr/>
        </p:nvSpPr>
        <p:spPr>
          <a:xfrm>
            <a:off x="501060" y="1257934"/>
            <a:ext cx="11838814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C00000"/>
              </a:solidFill>
              <a:latin typeface="Arial Black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C00000"/>
                </a:solidFill>
                <a:latin typeface="Arial Black"/>
              </a:rPr>
              <a:t>ИТОГИ ЗАЯВОЧНОЙ ДЕЯТЕЛЬНОСТИ 2025</a:t>
            </a:r>
          </a:p>
        </p:txBody>
      </p:sp>
    </p:spTree>
    <p:extLst>
      <p:ext uri="{BB962C8B-B14F-4D97-AF65-F5344CB8AC3E}">
        <p14:creationId xmlns:p14="http://schemas.microsoft.com/office/powerpoint/2010/main" val="389207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4699" y="1523443"/>
            <a:ext cx="957984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/>
              </a:rPr>
              <a:t>РАСПРЕДЕЛЕНИЕ  </a:t>
            </a:r>
            <a:r>
              <a:rPr lang="ru-RU" sz="2000" dirty="0">
                <a:solidFill>
                  <a:srgbClr val="536DA6"/>
                </a:solidFill>
                <a:latin typeface="Arial Black" panose="020B0A04020102020204"/>
              </a:rPr>
              <a:t>ПО ФЕДЕРАЛЬНЫМ ОКРУГАМ В </a:t>
            </a:r>
            <a:r>
              <a:rPr lang="ru-RU" sz="2000" dirty="0">
                <a:solidFill>
                  <a:srgbClr val="C00000"/>
                </a:solidFill>
                <a:latin typeface="Arial Black" panose="020B0A04020102020204"/>
              </a:rPr>
              <a:t>2025</a:t>
            </a:r>
            <a:r>
              <a:rPr lang="ru-RU" sz="2000" dirty="0">
                <a:solidFill>
                  <a:srgbClr val="536DA6"/>
                </a:solidFill>
                <a:latin typeface="Arial Black" panose="020B0A04020102020204"/>
              </a:rPr>
              <a:t> ГОДУ </a:t>
            </a:r>
            <a:endParaRPr lang="ru-RU" sz="2000" dirty="0">
              <a:solidFill>
                <a:srgbClr val="000000"/>
              </a:solidFill>
              <a:latin typeface="Arial Black" panose="020B0A04020102020204"/>
            </a:endParaRPr>
          </a:p>
        </p:txBody>
      </p:sp>
      <p:sp>
        <p:nvSpPr>
          <p:cNvPr id="5" name="Прямоугольник: скругленные углы 4"/>
          <p:cNvSpPr>
            <a:spLocks noChangeArrowheads="1"/>
          </p:cNvSpPr>
          <p:nvPr/>
        </p:nvSpPr>
        <p:spPr bwMode="auto">
          <a:xfrm>
            <a:off x="621802" y="1932415"/>
            <a:ext cx="11319186" cy="196475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В 2025 году  на сайте зарегистрировано </a:t>
            </a:r>
            <a:r>
              <a:rPr lang="ru-RU" altLang="ru-RU" sz="14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350</a:t>
            </a: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 заявок.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На экспертизу поступило </a:t>
            </a:r>
            <a:r>
              <a:rPr lang="ru-RU" altLang="ru-RU" sz="14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217</a:t>
            </a: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заявок организаций-соискателей.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ea typeface="Calibri" panose="020F0502020204030204"/>
                <a:cs typeface="Arial" panose="020B0604020202020204"/>
              </a:rPr>
              <a:t>Всероссийский охват проекта ФИП – заявки поступили из всех 8 федеральных округов и территории ДНР.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Наибольшее количество заявок получено из </a:t>
            </a:r>
            <a:r>
              <a:rPr lang="ru-RU" altLang="ru-RU" sz="14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Центрального федерального округа (60), Приволжского федерального округа (56) и Сибирского (29).</a:t>
            </a:r>
            <a:endParaRPr lang="ru-RU" altLang="ru-RU" sz="1400" b="1" dirty="0">
              <a:solidFill>
                <a:srgbClr val="C00000"/>
              </a:solidFill>
              <a:latin typeface="+mn-lt"/>
              <a:ea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6847" y="3832933"/>
            <a:ext cx="4874141" cy="18928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Центральный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60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  <a:r>
              <a:rPr lang="ru-RU" sz="1300" dirty="0">
                <a:latin typeface="Century" panose="02040604050505020304"/>
                <a:cs typeface="Arial" panose="020B0604020202020204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организаций</a:t>
            </a:r>
            <a:endParaRPr lang="ru-RU" sz="1300" dirty="0"/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Приволжский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56 организаций</a:t>
            </a: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Сибирский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29 организаций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Уральский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19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  <a:r>
              <a:rPr lang="ru-RU" sz="1300" dirty="0">
                <a:latin typeface="Century" panose="02040604050505020304"/>
                <a:cs typeface="Arial" panose="020B0604020202020204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организаций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Северо-Западный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18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  <a:r>
              <a:rPr lang="ru-RU" sz="1300" dirty="0">
                <a:latin typeface="Century" panose="02040604050505020304"/>
                <a:cs typeface="Arial" panose="020B0604020202020204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организаций</a:t>
            </a: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Дальневосточный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13 организаций</a:t>
            </a:r>
            <a:endParaRPr lang="en-US" sz="1300" dirty="0">
              <a:latin typeface="Century" panose="02040604050505020304"/>
              <a:cs typeface="Arial" panose="020B0604020202020204"/>
            </a:endParaRP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Южный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10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  <a:r>
              <a:rPr lang="ru-RU" sz="1300" dirty="0">
                <a:latin typeface="Century" panose="02040604050505020304"/>
                <a:cs typeface="Arial" panose="020B0604020202020204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организаций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Северо-Кавказский федеральный округ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9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  <a:r>
              <a:rPr lang="ru-RU" sz="1300" dirty="0">
                <a:latin typeface="Century" panose="02040604050505020304"/>
                <a:cs typeface="Arial" panose="020B0604020202020204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организаций</a:t>
            </a:r>
            <a:r>
              <a:rPr lang="en-US" sz="1300" dirty="0">
                <a:latin typeface="Century" panose="02040604050505020304"/>
                <a:cs typeface="Arial" panose="020B0604020202020204"/>
              </a:rPr>
              <a:t>​</a:t>
            </a:r>
          </a:p>
          <a:p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Донецкая Народная Республика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Century" panose="02040604050505020304"/>
                <a:cs typeface="Arial" panose="020B0604020202020204"/>
              </a:rPr>
              <a:t>3 организации</a:t>
            </a:r>
            <a:endParaRPr lang="en-US" sz="1300" dirty="0">
              <a:latin typeface="Century" panose="02040604050505020304"/>
              <a:cs typeface="Arial" panose="020B0604020202020204"/>
            </a:endParaRPr>
          </a:p>
        </p:txBody>
      </p:sp>
      <p:pic>
        <p:nvPicPr>
          <p:cNvPr id="15" name="Рисунок 14" descr="Изображение выглядит как карта, текст, атлас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926" y="3532947"/>
            <a:ext cx="5393019" cy="299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Овал 15"/>
          <p:cNvSpPr/>
          <p:nvPr/>
        </p:nvSpPr>
        <p:spPr>
          <a:xfrm>
            <a:off x="4468730" y="4844071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13</a:t>
            </a:r>
          </a:p>
        </p:txBody>
      </p:sp>
      <p:sp>
        <p:nvSpPr>
          <p:cNvPr id="17" name="Овал 16"/>
          <p:cNvSpPr/>
          <p:nvPr/>
        </p:nvSpPr>
        <p:spPr>
          <a:xfrm>
            <a:off x="3498525" y="5262038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29</a:t>
            </a:r>
          </a:p>
        </p:txBody>
      </p:sp>
      <p:sp>
        <p:nvSpPr>
          <p:cNvPr id="18" name="Овал 17"/>
          <p:cNvSpPr/>
          <p:nvPr/>
        </p:nvSpPr>
        <p:spPr>
          <a:xfrm>
            <a:off x="1096901" y="4844071"/>
            <a:ext cx="295835" cy="27502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3</a:t>
            </a:r>
          </a:p>
        </p:txBody>
      </p:sp>
      <p:sp>
        <p:nvSpPr>
          <p:cNvPr id="20" name="Овал 19"/>
          <p:cNvSpPr/>
          <p:nvPr/>
        </p:nvSpPr>
        <p:spPr>
          <a:xfrm>
            <a:off x="980359" y="5578613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9</a:t>
            </a:r>
          </a:p>
        </p:txBody>
      </p:sp>
      <p:sp>
        <p:nvSpPr>
          <p:cNvPr id="21" name="Овал 20"/>
          <p:cNvSpPr/>
          <p:nvPr/>
        </p:nvSpPr>
        <p:spPr>
          <a:xfrm>
            <a:off x="1207727" y="5163749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10</a:t>
            </a:r>
          </a:p>
        </p:txBody>
      </p:sp>
      <p:sp>
        <p:nvSpPr>
          <p:cNvPr id="22" name="Овал 21"/>
          <p:cNvSpPr/>
          <p:nvPr/>
        </p:nvSpPr>
        <p:spPr>
          <a:xfrm>
            <a:off x="1400992" y="4578170"/>
            <a:ext cx="522537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60</a:t>
            </a:r>
          </a:p>
        </p:txBody>
      </p:sp>
      <p:sp>
        <p:nvSpPr>
          <p:cNvPr id="23" name="Овал 22"/>
          <p:cNvSpPr/>
          <p:nvPr/>
        </p:nvSpPr>
        <p:spPr>
          <a:xfrm>
            <a:off x="2177653" y="4334478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18</a:t>
            </a:r>
          </a:p>
        </p:txBody>
      </p:sp>
      <p:sp>
        <p:nvSpPr>
          <p:cNvPr id="24" name="Овал 23"/>
          <p:cNvSpPr/>
          <p:nvPr/>
        </p:nvSpPr>
        <p:spPr>
          <a:xfrm>
            <a:off x="1926058" y="4979401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56</a:t>
            </a:r>
          </a:p>
        </p:txBody>
      </p:sp>
      <p:sp>
        <p:nvSpPr>
          <p:cNvPr id="25" name="Овал 24"/>
          <p:cNvSpPr/>
          <p:nvPr/>
        </p:nvSpPr>
        <p:spPr>
          <a:xfrm>
            <a:off x="2731269" y="5033190"/>
            <a:ext cx="528918" cy="403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2F5597"/>
                </a:solidFill>
                <a:latin typeface="Aptos Black" panose="020B0004020202020204" pitchFamily="34" charset="0"/>
              </a:rPr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D3083-1B69-D4D1-E9E9-9F151D84B0BC}"/>
              </a:ext>
            </a:extLst>
          </p:cNvPr>
          <p:cNvSpPr txBox="1"/>
          <p:nvPr/>
        </p:nvSpPr>
        <p:spPr>
          <a:xfrm>
            <a:off x="774699" y="796393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4699" y="1523443"/>
            <a:ext cx="1059584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/>
              </a:rPr>
              <a:t>РАСПРЕДЕЛЕНИЕ ЗАЯВОК </a:t>
            </a:r>
            <a:r>
              <a:rPr lang="ru-RU" sz="2000" dirty="0">
                <a:solidFill>
                  <a:srgbClr val="536DA6"/>
                </a:solidFill>
                <a:latin typeface="Arial Black" panose="020B0A04020102020204"/>
              </a:rPr>
              <a:t>ПО УРОВНЮ ОБРАЗОВАНИЯ ИННОВАЦИОННЫХ ПЛОЩАДОК</a:t>
            </a:r>
            <a:endParaRPr lang="ru-RU" sz="2000" dirty="0">
              <a:solidFill>
                <a:srgbClr val="000000"/>
              </a:solidFill>
              <a:latin typeface="Arial Black" panose="020B0A04020102020204"/>
            </a:endParaRPr>
          </a:p>
        </p:txBody>
      </p:sp>
      <p:sp>
        <p:nvSpPr>
          <p:cNvPr id="5" name="Прямоугольник: скругленные углы 4"/>
          <p:cNvSpPr>
            <a:spLocks noChangeArrowheads="1"/>
          </p:cNvSpPr>
          <p:nvPr/>
        </p:nvSpPr>
        <p:spPr bwMode="auto">
          <a:xfrm>
            <a:off x="756382" y="2231329"/>
            <a:ext cx="10949214" cy="60314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Наиболее широко представлены: </a:t>
            </a:r>
            <a:r>
              <a:rPr lang="ru-RU" altLang="ru-RU" sz="14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общее образование (49%), дошкольное образование (21%), профессиональное образование (13%).</a:t>
            </a:r>
            <a:endParaRPr lang="ru-RU" altLang="ru-RU" sz="1400" b="1" dirty="0">
              <a:solidFill>
                <a:srgbClr val="C00000"/>
              </a:solidFill>
              <a:latin typeface="Arial Black" panose="020B0A04020102020204"/>
              <a:ea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22865" y="2414373"/>
          <a:ext cx="9402568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22B9B0-9690-0601-EF22-5ED57A28782E}"/>
              </a:ext>
            </a:extLst>
          </p:cNvPr>
          <p:cNvSpPr txBox="1"/>
          <p:nvPr/>
        </p:nvSpPr>
        <p:spPr>
          <a:xfrm>
            <a:off x="756382" y="787989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/>
          <p:cNvSpPr>
            <a:spLocks noChangeArrowheads="1"/>
          </p:cNvSpPr>
          <p:nvPr/>
        </p:nvSpPr>
        <p:spPr bwMode="auto">
          <a:xfrm>
            <a:off x="783771" y="1455460"/>
            <a:ext cx="10927245" cy="780523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ТРИ НАИБОЛЕЕ ПОПУЛЯРНЫХ НАПРАВЛЕНИЯ</a:t>
            </a:r>
            <a:r>
              <a:rPr lang="ru-RU" sz="2000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ЗАЯВОЧНОЙ ДЕЯТЕЛЬНОСТИ 2025 ГОДА: </a:t>
            </a:r>
            <a:r>
              <a:rPr lang="ru-RU" altLang="ru-RU" sz="2400" b="1" dirty="0">
                <a:solidFill>
                  <a:srgbClr val="536DA6"/>
                </a:solidFill>
                <a:latin typeface="+mn-lt"/>
                <a:cs typeface="Arial" panose="020B0604020202020204"/>
              </a:rPr>
              <a:t> </a:t>
            </a:r>
            <a:endParaRPr lang="ru-RU" sz="2000" dirty="0">
              <a:solidFill>
                <a:srgbClr val="000000"/>
              </a:solidFill>
              <a:latin typeface="Arial Black" panose="020B0A04020102020204"/>
              <a:cs typeface="Arial" panose="020B0604020202020204"/>
            </a:endParaRPr>
          </a:p>
        </p:txBody>
      </p:sp>
      <p:sp>
        <p:nvSpPr>
          <p:cNvPr id="13" name="Прямоугольник: скругленные углы 12"/>
          <p:cNvSpPr>
            <a:spLocks noChangeArrowheads="1"/>
          </p:cNvSpPr>
          <p:nvPr/>
        </p:nvSpPr>
        <p:spPr bwMode="auto">
          <a:xfrm>
            <a:off x="1874434" y="2519555"/>
            <a:ext cx="9144000" cy="128852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69%</a:t>
            </a:r>
            <a:r>
              <a:rPr lang="ru-RU" sz="16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– новых элементов содержания образования и систем воспитания, новых педагогических технологий, учебно-методических и учебно-лабораторных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сектора;</a:t>
            </a:r>
            <a:r>
              <a:rPr lang="ru-RU" altLang="ru-RU" sz="16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</a:t>
            </a:r>
          </a:p>
        </p:txBody>
      </p:sp>
      <p:sp>
        <p:nvSpPr>
          <p:cNvPr id="15" name="Прямоугольник: скругленные углы 14"/>
          <p:cNvSpPr>
            <a:spLocks noChangeArrowheads="1"/>
          </p:cNvSpPr>
          <p:nvPr/>
        </p:nvSpPr>
        <p:spPr bwMode="auto">
          <a:xfrm>
            <a:off x="1874434" y="4091649"/>
            <a:ext cx="9795063" cy="96194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7%</a:t>
            </a:r>
            <a:r>
              <a:rPr lang="ru-RU" sz="16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– методик подготовки, профессиональной переподготовки и (или) повышения квалификации кадров, в том числе педагогических, научных и научно-педагогических работников и руководящих работников сферы образования, на основе применения современных образовательных технологий;</a:t>
            </a:r>
            <a:r>
              <a:rPr lang="ru-RU" altLang="ru-RU" sz="16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</a:t>
            </a:r>
          </a:p>
        </p:txBody>
      </p:sp>
      <p:sp>
        <p:nvSpPr>
          <p:cNvPr id="17" name="Прямоугольник: скругленные углы 16"/>
          <p:cNvSpPr>
            <a:spLocks noChangeArrowheads="1"/>
          </p:cNvSpPr>
          <p:nvPr/>
        </p:nvSpPr>
        <p:spPr bwMode="auto">
          <a:xfrm>
            <a:off x="1874434" y="5225034"/>
            <a:ext cx="9370360" cy="107264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6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7%</a:t>
            </a:r>
            <a:r>
              <a:rPr lang="ru-RU" sz="1600" b="1" dirty="0">
                <a:solidFill>
                  <a:srgbClr val="536DA6"/>
                </a:solidFill>
                <a:latin typeface="Arial Black" panose="020B0A04020102020204"/>
                <a:cs typeface="Arial" panose="020B0604020202020204"/>
              </a:rPr>
              <a:t> – новых механизмов, форм и методов управления образованием на разных уровнях, в том числе с использованием современных технологий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93B3B"/>
                </a:solidFill>
                <a:latin typeface="+mn-lt"/>
              </a:rPr>
              <a:t> </a:t>
            </a:r>
          </a:p>
        </p:txBody>
      </p:sp>
      <p:sp>
        <p:nvSpPr>
          <p:cNvPr id="3" name="Блок-схема: узел 4"/>
          <p:cNvSpPr>
            <a:spLocks noChangeArrowheads="1"/>
          </p:cNvSpPr>
          <p:nvPr/>
        </p:nvSpPr>
        <p:spPr bwMode="auto">
          <a:xfrm>
            <a:off x="792843" y="2581395"/>
            <a:ext cx="792163" cy="833438"/>
          </a:xfrm>
          <a:prstGeom prst="flowChartConnector">
            <a:avLst/>
          </a:prstGeom>
          <a:noFill/>
          <a:ln w="9525" algn="ctr">
            <a:solidFill>
              <a:srgbClr val="C00000"/>
            </a:solidFill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1</a:t>
            </a:r>
          </a:p>
        </p:txBody>
      </p:sp>
      <p:sp>
        <p:nvSpPr>
          <p:cNvPr id="5" name="Блок-схема: узел 10"/>
          <p:cNvSpPr>
            <a:spLocks noChangeArrowheads="1"/>
          </p:cNvSpPr>
          <p:nvPr/>
        </p:nvSpPr>
        <p:spPr bwMode="auto">
          <a:xfrm>
            <a:off x="825159" y="3901936"/>
            <a:ext cx="792163" cy="792163"/>
          </a:xfrm>
          <a:prstGeom prst="flowChartConnector">
            <a:avLst/>
          </a:prstGeom>
          <a:noFill/>
          <a:ln w="9525" algn="ctr">
            <a:solidFill>
              <a:srgbClr val="C00000"/>
            </a:solidFill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2</a:t>
            </a:r>
          </a:p>
        </p:txBody>
      </p:sp>
      <p:sp>
        <p:nvSpPr>
          <p:cNvPr id="11" name="Блок-схема: узел 16"/>
          <p:cNvSpPr>
            <a:spLocks noChangeArrowheads="1"/>
          </p:cNvSpPr>
          <p:nvPr/>
        </p:nvSpPr>
        <p:spPr bwMode="auto">
          <a:xfrm>
            <a:off x="853688" y="5120724"/>
            <a:ext cx="792163" cy="792163"/>
          </a:xfrm>
          <a:prstGeom prst="flowChartConnector">
            <a:avLst/>
          </a:prstGeom>
          <a:noFill/>
          <a:ln w="9525" algn="ctr">
            <a:solidFill>
              <a:srgbClr val="C00000"/>
            </a:solidFill>
            <a:round/>
          </a:ln>
          <a:effectLst/>
        </p:spPr>
        <p:txBody>
          <a:bodyPr lIns="91440" tIns="45720" rIns="91440" bIns="45720" anchor="t"/>
          <a:lstStyle>
            <a:lvl1pPr defTabSz="104330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33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3305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330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330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3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Arial Black" panose="020B0A04020102020204"/>
                <a:cs typeface="Arial" panose="020B0604020202020204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6AE83-3CB1-A98A-E19E-1BE113E6E1B1}"/>
              </a:ext>
            </a:extLst>
          </p:cNvPr>
          <p:cNvSpPr txBox="1"/>
          <p:nvPr/>
        </p:nvSpPr>
        <p:spPr>
          <a:xfrm>
            <a:off x="783771" y="775836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6CB5C-F5FD-F6C3-BA1C-02C0918DE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9585D0-E162-AD77-D5EA-E83C29593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6" y="190753"/>
            <a:ext cx="741358" cy="637957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AA531375-5F3D-EB99-5556-F295EED20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913" y="238541"/>
            <a:ext cx="9924174" cy="43550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lang="ru-RU" sz="2800" dirty="0">
                <a:solidFill>
                  <a:srgbClr val="163956"/>
                </a:solidFill>
                <a:latin typeface="Aptos Black" panose="020B0004020202020204" pitchFamily="34" charset="0"/>
                <a:cs typeface="Trebuchet MS"/>
              </a:rPr>
              <a:t>ФЕДЕРАЛЬНЫЕ ИННОВАЦИОННЫЕ ПЛОЩАДКИ</a:t>
            </a:r>
            <a:endParaRPr sz="2800" dirty="0">
              <a:solidFill>
                <a:srgbClr val="163956"/>
              </a:solidFill>
              <a:latin typeface="Aptos Black" panose="020B0004020202020204" pitchFamily="34" charset="0"/>
              <a:cs typeface="Trebuchet M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8B0480-484E-C057-95C6-8147BD5AC276}"/>
              </a:ext>
            </a:extLst>
          </p:cNvPr>
          <p:cNvCxnSpPr>
            <a:cxnSpLocks/>
          </p:cNvCxnSpPr>
          <p:nvPr/>
        </p:nvCxnSpPr>
        <p:spPr>
          <a:xfrm>
            <a:off x="206238" y="952901"/>
            <a:ext cx="11562521" cy="0"/>
          </a:xfrm>
          <a:prstGeom prst="line">
            <a:avLst/>
          </a:prstGeom>
          <a:ln w="28575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836D0A-2213-9078-C19A-F89DEB85A487}"/>
              </a:ext>
            </a:extLst>
          </p:cNvPr>
          <p:cNvSpPr txBox="1"/>
          <p:nvPr/>
        </p:nvSpPr>
        <p:spPr>
          <a:xfrm>
            <a:off x="611214" y="1342473"/>
            <a:ext cx="288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28689C"/>
                </a:solidFill>
                <a:latin typeface="Arial Black" panose="020B0A04020102020204" pitchFamily="34" charset="0"/>
                <a:ea typeface="+mj-ea"/>
                <a:cs typeface="+mj-cs"/>
              </a:rPr>
              <a:t>В 2022 году</a:t>
            </a:r>
            <a:endParaRPr lang="ru-RU" sz="4000" b="1" dirty="0">
              <a:solidFill>
                <a:srgbClr val="28689C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5C7E8-D4D0-3366-8FE0-99DC1677051D}"/>
              </a:ext>
            </a:extLst>
          </p:cNvPr>
          <p:cNvSpPr txBox="1"/>
          <p:nvPr/>
        </p:nvSpPr>
        <p:spPr>
          <a:xfrm>
            <a:off x="4339118" y="1386034"/>
            <a:ext cx="303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28689C"/>
                </a:solidFill>
                <a:latin typeface="Arial Black" panose="020B0A04020102020204" pitchFamily="34" charset="0"/>
                <a:ea typeface="+mj-ea"/>
                <a:cs typeface="+mj-cs"/>
              </a:rPr>
              <a:t>В 2024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EE8B9-9A4C-BB24-9BB9-99FE25A82F4A}"/>
              </a:ext>
            </a:extLst>
          </p:cNvPr>
          <p:cNvSpPr txBox="1"/>
          <p:nvPr/>
        </p:nvSpPr>
        <p:spPr>
          <a:xfrm>
            <a:off x="239534" y="2213282"/>
            <a:ext cx="358116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93B3B"/>
                </a:solidFill>
                <a:latin typeface="Arial Black" panose="020B0A04020102020204" pitchFamily="34" charset="0"/>
              </a:rPr>
              <a:t>17 % проектов </a:t>
            </a:r>
          </a:p>
          <a:p>
            <a:r>
              <a:rPr lang="ru-RU" sz="2400" dirty="0">
                <a:solidFill>
                  <a:srgbClr val="536DA6"/>
                </a:solidFill>
                <a:latin typeface="Arial Black" panose="020B0A04020102020204" pitchFamily="34" charset="0"/>
              </a:rPr>
              <a:t>направлены на внедрение новых элементов содержания воспитания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6A30AB-B3DE-B92B-D9D8-9098892816C0}"/>
              </a:ext>
            </a:extLst>
          </p:cNvPr>
          <p:cNvSpPr txBox="1"/>
          <p:nvPr/>
        </p:nvSpPr>
        <p:spPr>
          <a:xfrm>
            <a:off x="4422546" y="2213281"/>
            <a:ext cx="45809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93B3B"/>
                </a:solidFill>
                <a:latin typeface="Arial Black" panose="020B0A04020102020204" pitchFamily="34" charset="0"/>
              </a:rPr>
              <a:t>51 % проектов </a:t>
            </a:r>
          </a:p>
          <a:p>
            <a:r>
              <a:rPr lang="ru-RU" sz="2400" dirty="0">
                <a:solidFill>
                  <a:srgbClr val="536DA6"/>
                </a:solidFill>
                <a:latin typeface="Arial Black" panose="020B0A04020102020204" pitchFamily="34" charset="0"/>
              </a:rPr>
              <a:t>направлены на трудовое, патриотическое, нравственное  воспитание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16C078-EDF6-FA60-6A6C-91060D9F901B}"/>
              </a:ext>
            </a:extLst>
          </p:cNvPr>
          <p:cNvSpPr txBox="1"/>
          <p:nvPr/>
        </p:nvSpPr>
        <p:spPr>
          <a:xfrm>
            <a:off x="4339118" y="4929155"/>
            <a:ext cx="4209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93B3B"/>
                </a:solidFill>
                <a:latin typeface="Arial Black" panose="020B0A04020102020204" pitchFamily="34" charset="0"/>
              </a:rPr>
              <a:t>Инновационная деятельность, направленная на воспитание любви к Родине, формирование гражданской идентичности </a:t>
            </a:r>
            <a:br>
              <a:rPr lang="ru-RU" sz="1600" dirty="0">
                <a:solidFill>
                  <a:srgbClr val="C93B3B"/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rgbClr val="C93B3B"/>
                </a:solidFill>
                <a:latin typeface="Arial Black" panose="020B0A04020102020204" pitchFamily="34" charset="0"/>
              </a:rPr>
              <a:t>и патриотизма</a:t>
            </a:r>
            <a:endParaRPr lang="ru-RU" sz="1600" dirty="0">
              <a:solidFill>
                <a:srgbClr val="536DA6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4725D42-08ED-5855-F94B-0138F6DE85A8}"/>
              </a:ext>
            </a:extLst>
          </p:cNvPr>
          <p:cNvCxnSpPr>
            <a:cxnSpLocks/>
          </p:cNvCxnSpPr>
          <p:nvPr/>
        </p:nvCxnSpPr>
        <p:spPr>
          <a:xfrm>
            <a:off x="4111811" y="952901"/>
            <a:ext cx="0" cy="5700570"/>
          </a:xfrm>
          <a:prstGeom prst="line">
            <a:avLst/>
          </a:prstGeom>
          <a:ln w="28575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4750CA7-859D-D450-5630-051E1B00DBC4}"/>
              </a:ext>
            </a:extLst>
          </p:cNvPr>
          <p:cNvSpPr txBox="1"/>
          <p:nvPr/>
        </p:nvSpPr>
        <p:spPr>
          <a:xfrm>
            <a:off x="377171" y="4996958"/>
            <a:ext cx="3209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93B3B"/>
                </a:solidFill>
                <a:latin typeface="Arial Black" panose="020B0A04020102020204" pitchFamily="34" charset="0"/>
              </a:rPr>
              <a:t>Воспитательные практики были направлены в основном на индивидуализацию личности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1F51B35-5B06-B451-C7D7-A858A84F58F4}"/>
              </a:ext>
            </a:extLst>
          </p:cNvPr>
          <p:cNvCxnSpPr>
            <a:cxnSpLocks/>
          </p:cNvCxnSpPr>
          <p:nvPr/>
        </p:nvCxnSpPr>
        <p:spPr>
          <a:xfrm>
            <a:off x="8401644" y="952901"/>
            <a:ext cx="0" cy="5700570"/>
          </a:xfrm>
          <a:prstGeom prst="line">
            <a:avLst/>
          </a:prstGeom>
          <a:ln w="28575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B51D5C-953B-3F05-26DB-54653C6C4B29}"/>
              </a:ext>
            </a:extLst>
          </p:cNvPr>
          <p:cNvSpPr txBox="1"/>
          <p:nvPr/>
        </p:nvSpPr>
        <p:spPr>
          <a:xfrm>
            <a:off x="8864342" y="1386033"/>
            <a:ext cx="303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dirty="0">
                <a:solidFill>
                  <a:srgbClr val="28689C"/>
                </a:solidFill>
                <a:latin typeface="Arial Black" panose="020B0A04020102020204" pitchFamily="34" charset="0"/>
                <a:ea typeface="+mj-ea"/>
                <a:cs typeface="+mj-cs"/>
              </a:rPr>
              <a:t>В 2025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35CBC-C165-F4A7-1875-56EF193F4015}"/>
              </a:ext>
            </a:extLst>
          </p:cNvPr>
          <p:cNvSpPr txBox="1"/>
          <p:nvPr/>
        </p:nvSpPr>
        <p:spPr>
          <a:xfrm>
            <a:off x="8548790" y="2213281"/>
            <a:ext cx="357379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93B3B"/>
                </a:solidFill>
                <a:latin typeface="Arial Black" panose="020B0A04020102020204" pitchFamily="34" charset="0"/>
              </a:rPr>
              <a:t>69 % проектов </a:t>
            </a:r>
          </a:p>
          <a:p>
            <a:r>
              <a:rPr lang="ru-RU" sz="2400" dirty="0">
                <a:solidFill>
                  <a:srgbClr val="536DA6"/>
                </a:solidFill>
                <a:latin typeface="Arial Black" panose="020B0A04020102020204" pitchFamily="34" charset="0"/>
              </a:rPr>
              <a:t>направлены на трудовое, патриотическое, нравственное  воспитание </a:t>
            </a:r>
          </a:p>
        </p:txBody>
      </p:sp>
    </p:spTree>
    <p:extLst>
      <p:ext uri="{BB962C8B-B14F-4D97-AF65-F5344CB8AC3E}">
        <p14:creationId xmlns:p14="http://schemas.microsoft.com/office/powerpoint/2010/main" val="643777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4469-B09A-1C08-C185-891CB41FA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B7114FD-F6F1-13C0-590B-E707A744E34E}"/>
              </a:ext>
            </a:extLst>
          </p:cNvPr>
          <p:cNvSpPr txBox="1"/>
          <p:nvPr/>
        </p:nvSpPr>
        <p:spPr>
          <a:xfrm>
            <a:off x="846085" y="1124989"/>
            <a:ext cx="9652570" cy="763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36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20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ближайшее время:</a:t>
            </a:r>
            <a:endParaRPr lang="ru-RU" sz="2000" kern="100" dirty="0">
              <a:solidFill>
                <a:srgbClr val="C00000"/>
              </a:solidFill>
              <a:effectLst/>
              <a:latin typeface="Aptos Black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E22D5-E629-6B08-A0FC-A60DFB87B50C}"/>
              </a:ext>
            </a:extLst>
          </p:cNvPr>
          <p:cNvSpPr txBox="1"/>
          <p:nvPr/>
        </p:nvSpPr>
        <p:spPr>
          <a:xfrm>
            <a:off x="860289" y="1965934"/>
            <a:ext cx="10669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Заседание</a:t>
            </a:r>
            <a:r>
              <a:rPr lang="ru-RU" sz="2000" kern="0" dirty="0">
                <a:solidFill>
                  <a:srgbClr val="28689C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0" dirty="0">
                <a:solidFill>
                  <a:srgbClr val="BB0303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Координационного органа</a:t>
            </a: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, в ходе которого будут рассмотрены результаты экспертизы заявок и отчетов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99D3EF-D663-0FC0-07E7-6096EE923E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802B95A0-9F5F-EDAE-192E-D6D960756F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;p13">
            <a:extLst>
              <a:ext uri="{FF2B5EF4-FFF2-40B4-BE49-F238E27FC236}">
                <a16:creationId xmlns:a16="http://schemas.microsoft.com/office/drawing/2014/main" id="{427ACE3B-623A-6D78-9CD3-2AF07600779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E2C4A2-4E15-8478-0C1C-F087ECAFB82A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900BFA7-4EF2-3EFB-833C-479E0AA2C853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1AC1C-1845-24F1-AD3F-90C356555E88}"/>
              </a:ext>
            </a:extLst>
          </p:cNvPr>
          <p:cNvSpPr txBox="1"/>
          <p:nvPr/>
        </p:nvSpPr>
        <p:spPr>
          <a:xfrm>
            <a:off x="846381" y="3330166"/>
            <a:ext cx="108408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Предложения о признании организаций-соискателей федеральными инновационными площадками будут направлены в </a:t>
            </a:r>
            <a:r>
              <a:rPr lang="ru-RU" sz="2000" kern="0" dirty="0">
                <a:solidFill>
                  <a:srgbClr val="BB0303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Минпросвещения России</a:t>
            </a:r>
            <a:r>
              <a:rPr lang="ru-RU" sz="2000" kern="0" dirty="0">
                <a:solidFill>
                  <a:srgbClr val="28689C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B4B37-AD7F-2454-91CC-B09F8B367033}"/>
              </a:ext>
            </a:extLst>
          </p:cNvPr>
          <p:cNvSpPr txBox="1"/>
          <p:nvPr/>
        </p:nvSpPr>
        <p:spPr>
          <a:xfrm>
            <a:off x="810390" y="4727791"/>
            <a:ext cx="10769510" cy="172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Министерством просвещения Российской Федерации будет утвержден </a:t>
            </a:r>
            <a:r>
              <a:rPr lang="ru-RU" sz="2000" kern="0" dirty="0">
                <a:solidFill>
                  <a:srgbClr val="BB0303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Приказ</a:t>
            </a: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, в рамках которого будут определены организации входящие в инновационную инфраструктуру, не рекомендованные к присвоению статуса федеральной инновационной площадки и организации, чья деятельность как ФИП прекращается досрочно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1790A5F4-F791-D1E7-F8F4-9721E1F37415}"/>
              </a:ext>
            </a:extLst>
          </p:cNvPr>
          <p:cNvSpPr/>
          <p:nvPr/>
        </p:nvSpPr>
        <p:spPr>
          <a:xfrm>
            <a:off x="5477719" y="2794636"/>
            <a:ext cx="389299" cy="508987"/>
          </a:xfrm>
          <a:prstGeom prst="downArrow">
            <a:avLst/>
          </a:prstGeom>
          <a:noFill/>
          <a:ln w="28575"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BE98281-5D23-36FD-40C5-B9DB1B284819}"/>
              </a:ext>
            </a:extLst>
          </p:cNvPr>
          <p:cNvSpPr/>
          <p:nvPr/>
        </p:nvSpPr>
        <p:spPr>
          <a:xfrm>
            <a:off x="5477718" y="4143022"/>
            <a:ext cx="389299" cy="508987"/>
          </a:xfrm>
          <a:prstGeom prst="downArrow">
            <a:avLst/>
          </a:prstGeom>
          <a:noFill/>
          <a:ln w="28575"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7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277ADBFA-E347-4306-6132-CF8B401B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>
            <a:extLst>
              <a:ext uri="{FF2B5EF4-FFF2-40B4-BE49-F238E27FC236}">
                <a16:creationId xmlns:a16="http://schemas.microsoft.com/office/drawing/2014/main" id="{7AD1BE7F-55CB-4FCE-9EDF-E7BB341AAB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extLst>
              <a:ext uri="{FF2B5EF4-FFF2-40B4-BE49-F238E27FC236}">
                <a16:creationId xmlns:a16="http://schemas.microsoft.com/office/drawing/2014/main" id="{75C680BF-4F01-8575-3C09-CAEB03719D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5E301E-C738-09CE-1DFE-C960FE10A6E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82298EF-7C49-865E-6B63-0A95711A5747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718E1CD-38BB-50DD-CA99-F1FC64AD6B57}"/>
              </a:ext>
            </a:extLst>
          </p:cNvPr>
          <p:cNvCxnSpPr>
            <a:cxnSpLocks/>
          </p:cNvCxnSpPr>
          <p:nvPr/>
        </p:nvCxnSpPr>
        <p:spPr>
          <a:xfrm>
            <a:off x="774700" y="4999388"/>
            <a:ext cx="10825117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86A9F5D-9891-9FE9-C725-F9102B737413}"/>
              </a:ext>
            </a:extLst>
          </p:cNvPr>
          <p:cNvSpPr txBox="1"/>
          <p:nvPr/>
        </p:nvSpPr>
        <p:spPr>
          <a:xfrm>
            <a:off x="774700" y="3398917"/>
            <a:ext cx="10642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Эффективные практики ФИП. </a:t>
            </a:r>
            <a:br>
              <a:rPr lang="ru-RU" sz="3200" b="1" dirty="0">
                <a:solidFill>
                  <a:srgbClr val="536DA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536DA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Пресс-конференция федеральных инновационных площадок </a:t>
            </a:r>
          </a:p>
        </p:txBody>
      </p:sp>
    </p:spTree>
    <p:extLst>
      <p:ext uri="{BB962C8B-B14F-4D97-AF65-F5344CB8AC3E}">
        <p14:creationId xmlns:p14="http://schemas.microsoft.com/office/powerpoint/2010/main" val="78537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267F2-FA88-8980-F9DD-515780B17185}"/>
              </a:ext>
            </a:extLst>
          </p:cNvPr>
          <p:cNvSpPr txBox="1"/>
          <p:nvPr/>
        </p:nvSpPr>
        <p:spPr>
          <a:xfrm>
            <a:off x="774699" y="3465259"/>
            <a:ext cx="10825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>
                <a:solidFill>
                  <a:srgbClr val="536DA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Перспективы развития федеральной инновационной инфраструктуры </a:t>
            </a:r>
            <a:br>
              <a:rPr lang="ru-RU" sz="3200" b="1" dirty="0">
                <a:solidFill>
                  <a:srgbClr val="536DA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суверенной системе образования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CB4BD5-3E0C-8E2B-7E6C-8697412E95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5CA98F-8439-1CE5-8480-AC9581989AF2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E8BB8A9-CA32-20C0-351A-F11C84D8639B}"/>
              </a:ext>
            </a:extLst>
          </p:cNvPr>
          <p:cNvCxnSpPr>
            <a:cxnSpLocks/>
          </p:cNvCxnSpPr>
          <p:nvPr/>
        </p:nvCxnSpPr>
        <p:spPr>
          <a:xfrm>
            <a:off x="774700" y="4999388"/>
            <a:ext cx="10825117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E06CB6-34F6-47DE-A24A-2D43617B9B0E}"/>
              </a:ext>
            </a:extLst>
          </p:cNvPr>
          <p:cNvSpPr txBox="1"/>
          <p:nvPr/>
        </p:nvSpPr>
        <p:spPr>
          <a:xfrm>
            <a:off x="685300" y="5070448"/>
            <a:ext cx="106759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Татьяна Ивановна </a:t>
            </a:r>
          </a:p>
          <a:p>
            <a:pPr lvl="0" algn="just"/>
            <a:r>
              <a:rPr lang="ru-RU" sz="1600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учитель Российской Федерации, руководитель профильных психолого-педагогических классов, </a:t>
            </a:r>
          </a:p>
          <a:p>
            <a:pPr lvl="0" algn="just"/>
            <a:r>
              <a:rPr lang="ru-RU" sz="1600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профессиональной ориентации и содействия трудоустройству студентов Московского педагогического государственного университета, кандидат педагогических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332867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21802" y="1524300"/>
            <a:ext cx="8467877" cy="6192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rgbClr val="536DA6"/>
                </a:solidFill>
                <a:latin typeface="Arial Black" panose="020B0A04020102020204" pitchFamily="34" charset="0"/>
              </a:rPr>
              <a:t>Повестка Итоговой конференции:</a:t>
            </a:r>
            <a:endParaRPr sz="2800" b="1" dirty="0">
              <a:solidFill>
                <a:srgbClr val="536DA6"/>
              </a:solidFill>
              <a:latin typeface="Arial Black" panose="020B0A04020102020204" pitchFamily="34" charset="0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774700" y="2327733"/>
            <a:ext cx="10912578" cy="61065"/>
          </a:xfrm>
          <a:prstGeom prst="rect">
            <a:avLst/>
          </a:prstGeom>
          <a:solidFill>
            <a:srgbClr val="C93B3B"/>
          </a:solidFill>
          <a:ln w="3175"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267F2-FA88-8980-F9DD-515780B17185}"/>
              </a:ext>
            </a:extLst>
          </p:cNvPr>
          <p:cNvSpPr txBox="1"/>
          <p:nvPr/>
        </p:nvSpPr>
        <p:spPr>
          <a:xfrm>
            <a:off x="648209" y="2653458"/>
            <a:ext cx="105542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1600" dirty="0">
              <a:solidFill>
                <a:srgbClr val="002060"/>
              </a:solidFill>
              <a:latin typeface="Aptos Black" panose="020B0004020202020204" pitchFamily="34" charset="0"/>
            </a:endParaRPr>
          </a:p>
          <a:p>
            <a:pPr>
              <a:spcBef>
                <a:spcPts val="600"/>
              </a:spcBef>
            </a:pPr>
            <a:endParaRPr lang="ru-RU" sz="3600" b="1" dirty="0">
              <a:solidFill>
                <a:srgbClr val="536DA6"/>
              </a:solidFill>
              <a:latin typeface="Aptos Black" panose="020B00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CB4BD5-3E0C-8E2B-7E6C-8697412E95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5CA98F-8439-1CE5-8480-AC9581989AF2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C9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231FA68-D0AA-A87A-92DA-E5F8E622DD16}"/>
              </a:ext>
            </a:extLst>
          </p:cNvPr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7EA04-25D9-37A1-1125-81FA8A2A888C}"/>
              </a:ext>
            </a:extLst>
          </p:cNvPr>
          <p:cNvSpPr txBox="1"/>
          <p:nvPr/>
        </p:nvSpPr>
        <p:spPr>
          <a:xfrm>
            <a:off x="774700" y="2573030"/>
            <a:ext cx="1091257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536DA6"/>
                </a:solidFill>
                <a:latin typeface="Arial Black" panose="020B0A04020102020204" pitchFamily="34" charset="0"/>
              </a:rPr>
              <a:t>Итоги деятельности по сопровождению ФИП в 2025 г.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536DA6"/>
                </a:solidFill>
                <a:latin typeface="Arial Black" panose="020B0A04020102020204" pitchFamily="34" charset="0"/>
              </a:rPr>
              <a:t>Эффективные практики ФИП. Пресс-конференция федеральных инновационных площадок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536DA6"/>
                </a:solidFill>
                <a:latin typeface="Arial Black" panose="020B0A04020102020204" pitchFamily="34" charset="0"/>
              </a:rPr>
              <a:t>Перспективы развития федеральной инновационной инфраструктуры в суверенной системе образования РФ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solidFill>
                  <a:srgbClr val="536DA6"/>
                </a:solidFill>
                <a:latin typeface="Arial Black" panose="020B0A04020102020204" pitchFamily="34" charset="0"/>
              </a:rPr>
              <a:t>Принятие резолюции конференции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CDEC1-F6BB-988F-4DAD-B7C4DC13D9E7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378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ACCF2-CF0D-FB49-C31A-2587A1F75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6C704289-2E5E-949B-AA66-A0191FD924FE}"/>
              </a:ext>
            </a:extLst>
          </p:cNvPr>
          <p:cNvSpPr txBox="1"/>
          <p:nvPr/>
        </p:nvSpPr>
        <p:spPr>
          <a:xfrm>
            <a:off x="1066733" y="204529"/>
            <a:ext cx="9924174" cy="435504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75"/>
              </a:spcBef>
            </a:pPr>
            <a:endParaRPr lang="ru-RU" sz="2800" dirty="0">
              <a:solidFill>
                <a:srgbClr val="163956"/>
              </a:solidFill>
              <a:latin typeface="Aptos Black" panose="020B0004020202020204" pitchFamily="34" charset="0"/>
              <a:cs typeface="Trebuchet MS" panose="020B0603020202020204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E4372D-A93F-1C30-9C0C-7809A080755E}"/>
              </a:ext>
            </a:extLst>
          </p:cNvPr>
          <p:cNvCxnSpPr/>
          <p:nvPr/>
        </p:nvCxnSpPr>
        <p:spPr>
          <a:xfrm>
            <a:off x="353524" y="1208050"/>
            <a:ext cx="10835586" cy="0"/>
          </a:xfrm>
          <a:prstGeom prst="line">
            <a:avLst/>
          </a:prstGeom>
          <a:ln w="12700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3DE64-DAF1-23D5-D7D2-C14709ECC7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pic>
        <p:nvPicPr>
          <p:cNvPr id="14" name="Google Shape;58;p13">
            <a:extLst>
              <a:ext uri="{FF2B5EF4-FFF2-40B4-BE49-F238E27FC236}">
                <a16:creationId xmlns:a16="http://schemas.microsoft.com/office/drawing/2014/main" id="{1ED28614-0E2B-E44F-5C17-EAB9D851D412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9;p13">
            <a:extLst>
              <a:ext uri="{FF2B5EF4-FFF2-40B4-BE49-F238E27FC236}">
                <a16:creationId xmlns:a16="http://schemas.microsoft.com/office/drawing/2014/main" id="{E5365910-9E48-56EE-2EBC-F40D670AC727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D19D5-77C6-167D-EA57-00E8003E1893}"/>
              </a:ext>
            </a:extLst>
          </p:cNvPr>
          <p:cNvSpPr txBox="1"/>
          <p:nvPr/>
        </p:nvSpPr>
        <p:spPr>
          <a:xfrm>
            <a:off x="504722" y="827799"/>
            <a:ext cx="85007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C00000"/>
                </a:solidFill>
                <a:latin typeface="Arial Black"/>
              </a:rPr>
              <a:t>Резолюция итоговой конференции ФИП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D89D5-B089-0B28-C284-DDA8A53E087C}"/>
              </a:ext>
            </a:extLst>
          </p:cNvPr>
          <p:cNvSpPr txBox="1"/>
          <p:nvPr/>
        </p:nvSpPr>
        <p:spPr>
          <a:xfrm>
            <a:off x="474356" y="1249748"/>
            <a:ext cx="10835586" cy="558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Признать успешными (удовлетворительными) </a:t>
            </a:r>
            <a:r>
              <a:rPr lang="ru-RU" sz="20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итоги работы </a:t>
            </a:r>
            <a:b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</a:b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по сопровождению федеральных инновационных площадок </a:t>
            </a:r>
            <a:r>
              <a:rPr lang="ru-RU" sz="20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в 2025 году.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Рекомендовать усилить работу по распространению результатов на всех уровнях образования (федеральном, региональном, муниципальном и т.д.) для обеспечения </a:t>
            </a:r>
            <a:r>
              <a:rPr lang="ru-RU" sz="20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масштабирования инновационной деятельности.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Развивать сетевое взаимодействие и оптимизировать процессы </a:t>
            </a:r>
            <a:r>
              <a:rPr lang="ru-RU" sz="20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обмена опытом</a:t>
            </a: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, как внутри регионов, так и между различными субъектами Российской Федерации.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Актуализировать </a:t>
            </a:r>
            <a:r>
              <a:rPr lang="ru-RU" sz="2000" kern="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библиотеку (реестр) лучших эффективных проектов федеральных инновационных площадок </a:t>
            </a:r>
            <a:r>
              <a:rPr lang="ru-RU" sz="2000" kern="0" dirty="0">
                <a:solidFill>
                  <a:srgbClr val="536DA6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(ФИП) и результативных практик инновационной деятельности, включая расширение библиотеки видеороликами ФИП 2025 года.</a:t>
            </a:r>
          </a:p>
        </p:txBody>
      </p:sp>
    </p:spTree>
    <p:extLst>
      <p:ext uri="{BB962C8B-B14F-4D97-AF65-F5344CB8AC3E}">
        <p14:creationId xmlns:p14="http://schemas.microsoft.com/office/powerpoint/2010/main" val="2682798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4C493674-29A2-4164-8884-E012C9A7E21A}"/>
              </a:ext>
            </a:extLst>
          </p:cNvPr>
          <p:cNvSpPr txBox="1">
            <a:spLocks/>
          </p:cNvSpPr>
          <p:nvPr/>
        </p:nvSpPr>
        <p:spPr>
          <a:xfrm>
            <a:off x="621802" y="266991"/>
            <a:ext cx="7855448" cy="10425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EA2A651-CF0A-7979-8A2B-1C25E094F2CD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34951-EDCC-2346-4BA1-447C7B6C72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pic>
        <p:nvPicPr>
          <p:cNvPr id="6" name="Google Shape;58;p13">
            <a:extLst>
              <a:ext uri="{FF2B5EF4-FFF2-40B4-BE49-F238E27FC236}">
                <a16:creationId xmlns:a16="http://schemas.microsoft.com/office/drawing/2014/main" id="{5C943C05-4D14-6DC8-49E2-6589035FDE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;p13">
            <a:extLst>
              <a:ext uri="{FF2B5EF4-FFF2-40B4-BE49-F238E27FC236}">
                <a16:creationId xmlns:a16="http://schemas.microsoft.com/office/drawing/2014/main" id="{C86B97EC-AFEC-7F91-75E6-FDE460C320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E4935F-DA86-8AEB-40F8-3DC8F4B1CD13}"/>
              </a:ext>
            </a:extLst>
          </p:cNvPr>
          <p:cNvSpPr txBox="1"/>
          <p:nvPr/>
        </p:nvSpPr>
        <p:spPr>
          <a:xfrm>
            <a:off x="2601343" y="3429000"/>
            <a:ext cx="7259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БЛАГОДАРИМ</a:t>
            </a:r>
            <a:r>
              <a:rPr lang="ru-RU" sz="3200" dirty="0">
                <a:solidFill>
                  <a:srgbClr val="536DA6"/>
                </a:solidFill>
                <a:latin typeface="Arial Black" panose="020B0A04020102020204" pitchFamily="34" charset="0"/>
              </a:rPr>
              <a:t> ЗА ВНИМАНИЕ!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F833B-81B1-A5A8-BA62-136AE4890D11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7F59624-AB56-483A-6624-E0E8F6B97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>
            <a:extLst>
              <a:ext uri="{FF2B5EF4-FFF2-40B4-BE49-F238E27FC236}">
                <a16:creationId xmlns:a16="http://schemas.microsoft.com/office/drawing/2014/main" id="{06C9E5AB-D356-D07E-487B-D9F334F856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extLst>
              <a:ext uri="{FF2B5EF4-FFF2-40B4-BE49-F238E27FC236}">
                <a16:creationId xmlns:a16="http://schemas.microsoft.com/office/drawing/2014/main" id="{B675D16C-3DAC-9A56-F9F6-9CDB54D502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97C0A-4725-41D8-11FC-D241A89019C2}"/>
              </a:ext>
            </a:extLst>
          </p:cNvPr>
          <p:cNvSpPr txBox="1"/>
          <p:nvPr/>
        </p:nvSpPr>
        <p:spPr>
          <a:xfrm>
            <a:off x="716479" y="3507592"/>
            <a:ext cx="10554218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br>
              <a:rPr lang="ru-RU" sz="1800" b="1" dirty="0">
                <a:solidFill>
                  <a:srgbClr val="28689C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ИТОГИ</a:t>
            </a:r>
            <a:r>
              <a:rPr lang="ru-RU" sz="2800" dirty="0">
                <a:solidFill>
                  <a:srgbClr val="536DA6"/>
                </a:solidFill>
                <a:latin typeface="Arial Black" panose="020B0A04020102020204" pitchFamily="34" charset="0"/>
              </a:rPr>
              <a:t> ДЕЯТЕЛЬНОСТИ ПО СОПРОВОЖДЕНИЮ ФИП В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2025 Г.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553880-A426-EE4E-C73D-71DFD00488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D598E1D-FC48-299D-22E7-5D8091BF603C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642123-2E97-8458-E786-E37752453C8B}"/>
              </a:ext>
            </a:extLst>
          </p:cNvPr>
          <p:cNvCxnSpPr>
            <a:cxnSpLocks/>
          </p:cNvCxnSpPr>
          <p:nvPr/>
        </p:nvCxnSpPr>
        <p:spPr>
          <a:xfrm>
            <a:off x="774699" y="4906876"/>
            <a:ext cx="10825117" cy="0"/>
          </a:xfrm>
          <a:prstGeom prst="line">
            <a:avLst/>
          </a:prstGeom>
          <a:ln>
            <a:solidFill>
              <a:srgbClr val="011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8C563F-CE98-6622-F7F9-2EB9F21C19B5}"/>
              </a:ext>
            </a:extLst>
          </p:cNvPr>
          <p:cNvSpPr txBox="1"/>
          <p:nvPr/>
        </p:nvSpPr>
        <p:spPr>
          <a:xfrm>
            <a:off x="774699" y="5148860"/>
            <a:ext cx="10675985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ЛИТВИНЕНКО Мария Петровна </a:t>
            </a:r>
          </a:p>
          <a:p>
            <a:r>
              <a:rPr lang="ru-RU" sz="1600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ВНМЦ «Философия образования» Московского педагогического государственного университета, кандидат психологических наук 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898B6-FF1E-9174-9ABF-BD8AF3B28AB7}"/>
              </a:ext>
            </a:extLst>
          </p:cNvPr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0FD1E1B2-84AB-2AED-720A-15F8422E521C}"/>
              </a:ext>
            </a:extLst>
          </p:cNvPr>
          <p:cNvSpPr txBox="1">
            <a:spLocks/>
          </p:cNvSpPr>
          <p:nvPr/>
        </p:nvSpPr>
        <p:spPr>
          <a:xfrm>
            <a:off x="667070" y="499691"/>
            <a:ext cx="6413577" cy="11181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C93B3B"/>
              </a:solidFill>
              <a:latin typeface="Aptos Black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0146E8-6863-63C1-FF16-13E59CD4F16E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53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57FCB-D3D4-C7A1-BC13-6B9F4736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D9DB51-A3DB-D179-FA9A-76CEDAC95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361" y="410631"/>
            <a:ext cx="10401555" cy="6211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lang="ru-RU" sz="2000" dirty="0">
                <a:solidFill>
                  <a:srgbClr val="C93B3B"/>
                </a:solidFill>
                <a:latin typeface="Arial Black" panose="020B0A04020102020204" pitchFamily="34" charset="0"/>
              </a:rPr>
              <a:t>ИННОВАЦИОННАЯ ИНФРАСТРУКТУРА </a:t>
            </a:r>
            <a:br>
              <a:rPr lang="ru-RU" sz="2000" dirty="0">
                <a:solidFill>
                  <a:srgbClr val="C93B3B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rgbClr val="C93B3B"/>
                </a:solidFill>
                <a:latin typeface="Arial Black" panose="020B0A04020102020204" pitchFamily="34" charset="0"/>
              </a:rPr>
              <a:t>В ЕДИНОМ ОБРАЗОВАТЕЛЬНОМ ПРОСТРАНСТВЕ РОССИИ</a:t>
            </a:r>
            <a:endParaRPr sz="2000" dirty="0">
              <a:solidFill>
                <a:srgbClr val="C93B3B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D7F093F-D0C7-9A00-3966-91B5C7EFB77E}"/>
              </a:ext>
            </a:extLst>
          </p:cNvPr>
          <p:cNvSpPr txBox="1"/>
          <p:nvPr/>
        </p:nvSpPr>
        <p:spPr>
          <a:xfrm>
            <a:off x="1158578" y="1474189"/>
            <a:ext cx="9860450" cy="1128771"/>
          </a:xfrm>
          <a:prstGeom prst="rect">
            <a:avLst/>
          </a:prstGeom>
          <a:ln w="19050">
            <a:solidFill>
              <a:srgbClr val="536DA6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6000" algn="ctr">
              <a:lnSpc>
                <a:spcPts val="2135"/>
              </a:lnSpc>
              <a:spcBef>
                <a:spcPts val="100"/>
              </a:spcBef>
            </a:pPr>
            <a:endParaRPr lang="ru-RU" sz="2000" b="1" spc="-45" dirty="0">
              <a:solidFill>
                <a:srgbClr val="536DA6"/>
              </a:solidFill>
              <a:latin typeface="Arial Black" panose="020B0A04020102020204" pitchFamily="34" charset="0"/>
            </a:endParaRPr>
          </a:p>
          <a:p>
            <a:pPr marL="36000" algn="ctr">
              <a:lnSpc>
                <a:spcPts val="2135"/>
              </a:lnSpc>
              <a:spcBef>
                <a:spcPts val="100"/>
              </a:spcBef>
            </a:pPr>
            <a:r>
              <a:rPr lang="ru-RU" sz="2000" b="1" spc="-45" dirty="0">
                <a:solidFill>
                  <a:srgbClr val="536DA6"/>
                </a:solidFill>
                <a:latin typeface="Arial Black" panose="020B0A04020102020204" pitchFamily="34" charset="0"/>
              </a:rPr>
              <a:t>Инновационная инфраструктура – </a:t>
            </a:r>
          </a:p>
          <a:p>
            <a:pPr marL="36000" algn="ctr">
              <a:lnSpc>
                <a:spcPts val="2135"/>
              </a:lnSpc>
              <a:spcBef>
                <a:spcPts val="100"/>
              </a:spcBef>
            </a:pPr>
            <a:r>
              <a:rPr lang="ru-RU" sz="2000" b="1" spc="-45" dirty="0">
                <a:solidFill>
                  <a:srgbClr val="C93B3B"/>
                </a:solidFill>
                <a:latin typeface="Arial Black" panose="020B0A04020102020204" pitchFamily="34" charset="0"/>
              </a:rPr>
              <a:t>важное звено образовательной системы России</a:t>
            </a:r>
          </a:p>
          <a:p>
            <a:pPr marL="36000" algn="ctr">
              <a:lnSpc>
                <a:spcPts val="2135"/>
              </a:lnSpc>
              <a:spcBef>
                <a:spcPts val="100"/>
              </a:spcBef>
            </a:pPr>
            <a:endParaRPr lang="ru-RU" sz="2000" b="1" spc="-45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9EFCA-C501-BD38-184E-BF783529C72E}"/>
              </a:ext>
            </a:extLst>
          </p:cNvPr>
          <p:cNvSpPr txBox="1"/>
          <p:nvPr/>
        </p:nvSpPr>
        <p:spPr>
          <a:xfrm>
            <a:off x="1158577" y="3390428"/>
            <a:ext cx="4201758" cy="1323439"/>
          </a:xfrm>
          <a:prstGeom prst="rect">
            <a:avLst/>
          </a:prstGeom>
          <a:noFill/>
          <a:ln w="19050">
            <a:solidFill>
              <a:srgbClr val="536DA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spc="-45" dirty="0">
                <a:solidFill>
                  <a:srgbClr val="536DA6"/>
                </a:solidFill>
                <a:latin typeface="Arial Black" panose="020B0A04020102020204" pitchFamily="34" charset="0"/>
              </a:rPr>
              <a:t>выявлять эффективные инновационные практики, отвечающие государственной политике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5BDF6-8CFD-FC6F-59D1-77999EF9E6C1}"/>
              </a:ext>
            </a:extLst>
          </p:cNvPr>
          <p:cNvSpPr txBox="1"/>
          <p:nvPr/>
        </p:nvSpPr>
        <p:spPr>
          <a:xfrm>
            <a:off x="6326046" y="3404973"/>
            <a:ext cx="4692981" cy="1015663"/>
          </a:xfrm>
          <a:prstGeom prst="rect">
            <a:avLst/>
          </a:prstGeom>
          <a:noFill/>
          <a:ln w="19050">
            <a:solidFill>
              <a:srgbClr val="536DA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spc="-45" dirty="0">
                <a:solidFill>
                  <a:srgbClr val="536DA6"/>
                </a:solidFill>
                <a:latin typeface="Arial Black" panose="020B0A04020102020204" pitchFamily="34" charset="0"/>
              </a:rPr>
              <a:t>транслировать лучший опыт инновационной деятельности на территории всей страны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CBC239F0-4C8A-AA94-618A-0105B578D08D}"/>
              </a:ext>
            </a:extLst>
          </p:cNvPr>
          <p:cNvSpPr/>
          <p:nvPr/>
        </p:nvSpPr>
        <p:spPr>
          <a:xfrm>
            <a:off x="3026666" y="2690106"/>
            <a:ext cx="465580" cy="551158"/>
          </a:xfrm>
          <a:prstGeom prst="downArrow">
            <a:avLst/>
          </a:prstGeom>
          <a:solidFill>
            <a:srgbClr val="536DA6"/>
          </a:solidFill>
          <a:ln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8013E-8F6C-0E2C-E879-AADBBB6DF25E}"/>
              </a:ext>
            </a:extLst>
          </p:cNvPr>
          <p:cNvSpPr txBox="1"/>
          <p:nvPr/>
        </p:nvSpPr>
        <p:spPr>
          <a:xfrm>
            <a:off x="948813" y="5100381"/>
            <a:ext cx="10070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spc="-4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Развитие инновационной инфраструктуры – стратегическая задача для трансляции на территории Российской Федерации результатов инновационной деятельности с учетом </a:t>
            </a:r>
            <a:r>
              <a:rPr lang="ru-RU" sz="1600" b="1" spc="-45" dirty="0">
                <a:solidFill>
                  <a:srgbClr val="C9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государственной ценностной политики</a:t>
            </a:r>
            <a:r>
              <a:rPr lang="ru-RU" sz="1600" b="1" spc="-4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сфере образования</a:t>
            </a:r>
            <a:endParaRPr lang="ru-RU" sz="1600" b="1" spc="-45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855BA-E556-5D10-10DC-3C00ED165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4" y="402251"/>
            <a:ext cx="741358" cy="637957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AC2CEAED-84E1-5722-5F2E-C9FFDB00CA8F}"/>
              </a:ext>
            </a:extLst>
          </p:cNvPr>
          <p:cNvSpPr/>
          <p:nvPr/>
        </p:nvSpPr>
        <p:spPr>
          <a:xfrm>
            <a:off x="8557734" y="2690105"/>
            <a:ext cx="465580" cy="551159"/>
          </a:xfrm>
          <a:prstGeom prst="downArrow">
            <a:avLst/>
          </a:prstGeom>
          <a:solidFill>
            <a:srgbClr val="536DA6"/>
          </a:solidFill>
          <a:ln>
            <a:solidFill>
              <a:srgbClr val="536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5E6ECE1-8E78-4B89-1EE8-657E1A62E4BB}"/>
              </a:ext>
            </a:extLst>
          </p:cNvPr>
          <p:cNvCxnSpPr>
            <a:cxnSpLocks/>
          </p:cNvCxnSpPr>
          <p:nvPr/>
        </p:nvCxnSpPr>
        <p:spPr>
          <a:xfrm>
            <a:off x="353524" y="1208050"/>
            <a:ext cx="10835586" cy="0"/>
          </a:xfrm>
          <a:prstGeom prst="line">
            <a:avLst/>
          </a:prstGeom>
          <a:ln w="12700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44380-DD71-3EA9-6E73-629A74278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A6134C-2A79-A22E-CF3C-039A96537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4283" y="333817"/>
            <a:ext cx="5629246" cy="932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sz="2000" dirty="0">
                <a:solidFill>
                  <a:srgbClr val="C93B3B"/>
                </a:solidFill>
                <a:latin typeface="Arial Black" panose="020B0A04020102020204" pitchFamily="34" charset="0"/>
              </a:rPr>
              <a:t>ОБРАЗОВАТЕЛЬНЫЙ  СУВЕРЕНИТЕТ</a:t>
            </a:r>
            <a:r>
              <a:rPr lang="ru-RU" sz="2000" dirty="0">
                <a:solidFill>
                  <a:srgbClr val="C93B3B"/>
                </a:solidFill>
                <a:latin typeface="Arial Black" panose="020B0A04020102020204" pitchFamily="34" charset="0"/>
              </a:rPr>
              <a:t> –</a:t>
            </a:r>
            <a:r>
              <a:rPr lang="ru-RU" sz="2000" spc="96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sz="2000" spc="-20" dirty="0">
                <a:solidFill>
                  <a:srgbClr val="C93B3B"/>
                </a:solidFill>
                <a:latin typeface="Arial Black" panose="020B0A04020102020204" pitchFamily="34" charset="0"/>
              </a:rPr>
              <a:t>О</a:t>
            </a:r>
            <a:r>
              <a:rPr sz="2000" spc="5" dirty="0">
                <a:solidFill>
                  <a:srgbClr val="C93B3B"/>
                </a:solidFill>
                <a:latin typeface="Arial Black" panose="020B0A04020102020204" pitchFamily="34" charset="0"/>
              </a:rPr>
              <a:t>С</a:t>
            </a:r>
            <a:r>
              <a:rPr sz="2000" spc="-40" dirty="0">
                <a:solidFill>
                  <a:srgbClr val="C93B3B"/>
                </a:solidFill>
                <a:latin typeface="Arial Black" panose="020B0A04020102020204" pitchFamily="34" charset="0"/>
              </a:rPr>
              <a:t>НО</a:t>
            </a:r>
            <a:r>
              <a:rPr sz="2000" spc="-50" dirty="0">
                <a:solidFill>
                  <a:srgbClr val="C93B3B"/>
                </a:solidFill>
                <a:latin typeface="Arial Black" panose="020B0A04020102020204" pitchFamily="34" charset="0"/>
              </a:rPr>
              <a:t>В</a:t>
            </a:r>
            <a:r>
              <a:rPr sz="2000" spc="60" dirty="0">
                <a:solidFill>
                  <a:srgbClr val="C93B3B"/>
                </a:solidFill>
                <a:latin typeface="Arial Black" panose="020B0A04020102020204" pitchFamily="34" charset="0"/>
              </a:rPr>
              <a:t>А</a:t>
            </a:r>
            <a:r>
              <a:rPr sz="2000" spc="-170" dirty="0">
                <a:solidFill>
                  <a:srgbClr val="C93B3B"/>
                </a:solidFill>
                <a:latin typeface="Arial Black" panose="020B0A04020102020204" pitchFamily="34" charset="0"/>
              </a:rPr>
              <a:t> </a:t>
            </a:r>
            <a:r>
              <a:rPr sz="2000" dirty="0">
                <a:solidFill>
                  <a:srgbClr val="C93B3B"/>
                </a:solidFill>
                <a:latin typeface="Arial Black" panose="020B0A04020102020204" pitchFamily="34" charset="0"/>
              </a:rPr>
              <a:t>НА</a:t>
            </a:r>
            <a:r>
              <a:rPr sz="2000" spc="-30" dirty="0">
                <a:solidFill>
                  <a:srgbClr val="C93B3B"/>
                </a:solidFill>
                <a:latin typeface="Arial Black" panose="020B0A04020102020204" pitchFamily="34" charset="0"/>
              </a:rPr>
              <a:t>Ц</a:t>
            </a:r>
            <a:r>
              <a:rPr sz="2000" spc="-70" dirty="0">
                <a:solidFill>
                  <a:srgbClr val="C93B3B"/>
                </a:solidFill>
                <a:latin typeface="Arial Black" panose="020B0A04020102020204" pitchFamily="34" charset="0"/>
              </a:rPr>
              <a:t>И</a:t>
            </a:r>
            <a:r>
              <a:rPr sz="2000" spc="-25" dirty="0">
                <a:solidFill>
                  <a:srgbClr val="C93B3B"/>
                </a:solidFill>
                <a:latin typeface="Arial Black" panose="020B0A04020102020204" pitchFamily="34" charset="0"/>
              </a:rPr>
              <a:t>О</a:t>
            </a:r>
            <a:r>
              <a:rPr sz="2000" dirty="0">
                <a:solidFill>
                  <a:srgbClr val="C93B3B"/>
                </a:solidFill>
                <a:latin typeface="Arial Black" panose="020B0A04020102020204" pitchFamily="34" charset="0"/>
              </a:rPr>
              <a:t>НА</a:t>
            </a:r>
            <a:r>
              <a:rPr sz="2000" spc="-130" dirty="0">
                <a:solidFill>
                  <a:srgbClr val="C93B3B"/>
                </a:solidFill>
                <a:latin typeface="Arial Black" panose="020B0A04020102020204" pitchFamily="34" charset="0"/>
              </a:rPr>
              <a:t>Л</a:t>
            </a:r>
            <a:r>
              <a:rPr sz="2000" spc="-100" dirty="0">
                <a:solidFill>
                  <a:srgbClr val="C93B3B"/>
                </a:solidFill>
                <a:latin typeface="Arial Black" panose="020B0A04020102020204" pitchFamily="34" charset="0"/>
              </a:rPr>
              <a:t>Ь</a:t>
            </a:r>
            <a:r>
              <a:rPr sz="2000" spc="-40" dirty="0">
                <a:solidFill>
                  <a:srgbClr val="C93B3B"/>
                </a:solidFill>
                <a:latin typeface="Arial Black" panose="020B0A04020102020204" pitchFamily="34" charset="0"/>
              </a:rPr>
              <a:t>НО</a:t>
            </a:r>
            <a:r>
              <a:rPr sz="2000" spc="-45" dirty="0">
                <a:solidFill>
                  <a:srgbClr val="C93B3B"/>
                </a:solidFill>
                <a:latin typeface="Arial Black" panose="020B0A04020102020204" pitchFamily="34" charset="0"/>
              </a:rPr>
              <a:t>Й  БЕЗОПАСНОСТИ</a:t>
            </a:r>
            <a:r>
              <a:rPr sz="2000" spc="-195" dirty="0">
                <a:solidFill>
                  <a:srgbClr val="C93B3B"/>
                </a:solidFill>
                <a:latin typeface="Arial Black" panose="020B0A04020102020204" pitchFamily="34" charset="0"/>
              </a:rPr>
              <a:t> </a:t>
            </a:r>
            <a:r>
              <a:rPr sz="2000" spc="-40" dirty="0">
                <a:solidFill>
                  <a:srgbClr val="C93B3B"/>
                </a:solidFill>
                <a:latin typeface="Arial Black" panose="020B0A04020102020204" pitchFamily="34" charset="0"/>
              </a:rPr>
              <a:t>СТРАНЫ</a:t>
            </a:r>
            <a:endParaRPr sz="2000" dirty="0">
              <a:solidFill>
                <a:srgbClr val="C93B3B"/>
              </a:solidFill>
              <a:latin typeface="Arial Black" panose="020B0A04020102020204" pitchFamily="34" charset="0"/>
              <a:cs typeface="Trebuchet M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A655156-45F5-0481-52B4-452761C57ABF}"/>
              </a:ext>
            </a:extLst>
          </p:cNvPr>
          <p:cNvSpPr txBox="1"/>
          <p:nvPr/>
        </p:nvSpPr>
        <p:spPr>
          <a:xfrm>
            <a:off x="1038609" y="2024823"/>
            <a:ext cx="605072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i="1" spc="-20" dirty="0">
                <a:solidFill>
                  <a:srgbClr val="002060"/>
                </a:solidFill>
                <a:latin typeface="Verdana"/>
              </a:rPr>
              <a:t>«Мы продолжим формирование </a:t>
            </a:r>
            <a:r>
              <a:rPr lang="ru-RU" sz="2000" b="1" i="1" spc="-20" dirty="0">
                <a:solidFill>
                  <a:schemeClr val="bg1"/>
                </a:solidFill>
                <a:highlight>
                  <a:srgbClr val="002060"/>
                </a:highlight>
                <a:latin typeface="Verdana"/>
              </a:rPr>
              <a:t>суверенной системы образования </a:t>
            </a:r>
            <a:r>
              <a:rPr lang="ru-RU" sz="2000" b="1" i="1" spc="-20" dirty="0">
                <a:solidFill>
                  <a:srgbClr val="002060"/>
                </a:solidFill>
                <a:latin typeface="Verdana"/>
              </a:rPr>
              <a:t>&lt;…&gt; Это чрезвычайно важная, базовая абсолютно вещь. Причем будем это делать </a:t>
            </a:r>
            <a:r>
              <a:rPr lang="ru-RU" sz="2000" b="1" i="1" spc="-20" dirty="0">
                <a:solidFill>
                  <a:schemeClr val="bg1"/>
                </a:solidFill>
                <a:highlight>
                  <a:srgbClr val="002060"/>
                </a:highlight>
                <a:latin typeface="Verdana"/>
              </a:rPr>
              <a:t>на всех ее уровнях — от школы до колледжей и вузов»</a:t>
            </a:r>
            <a:endParaRPr sz="2000" b="1" i="1" spc="-20" dirty="0">
              <a:solidFill>
                <a:schemeClr val="bg1"/>
              </a:solidFill>
              <a:highlight>
                <a:srgbClr val="002060"/>
              </a:highlight>
              <a:latin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84AA239-CF26-793C-CFF4-61CC7744D369}"/>
              </a:ext>
            </a:extLst>
          </p:cNvPr>
          <p:cNvSpPr txBox="1"/>
          <p:nvPr/>
        </p:nvSpPr>
        <p:spPr>
          <a:xfrm>
            <a:off x="3166606" y="5444981"/>
            <a:ext cx="4100829" cy="97411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708025" marR="5080" indent="-695325" algn="r">
              <a:lnSpc>
                <a:spcPct val="102699"/>
              </a:lnSpc>
              <a:spcBef>
                <a:spcPts val="55"/>
              </a:spcBef>
            </a:pPr>
            <a:r>
              <a:rPr sz="1200" b="1" spc="-20" dirty="0">
                <a:solidFill>
                  <a:srgbClr val="002060"/>
                </a:solidFill>
                <a:latin typeface="Verdana"/>
                <a:cs typeface="Verdana"/>
              </a:rPr>
              <a:t>Президент Российской </a:t>
            </a:r>
            <a:r>
              <a:rPr sz="1200" b="1" spc="-25" dirty="0">
                <a:solidFill>
                  <a:srgbClr val="002060"/>
                </a:solidFill>
                <a:latin typeface="Verdana"/>
                <a:cs typeface="Verdana"/>
              </a:rPr>
              <a:t>Федерации </a:t>
            </a:r>
            <a:r>
              <a:rPr sz="1400" b="1" spc="-95" dirty="0">
                <a:solidFill>
                  <a:srgbClr val="002060"/>
                </a:solidFill>
                <a:latin typeface="Verdana"/>
                <a:cs typeface="Verdana"/>
              </a:rPr>
              <a:t>В</a:t>
            </a:r>
            <a:r>
              <a:rPr sz="1400" b="1" spc="-95" dirty="0">
                <a:solidFill>
                  <a:srgbClr val="002060"/>
                </a:solidFill>
                <a:latin typeface="Trebuchet MS"/>
                <a:cs typeface="Trebuchet MS"/>
              </a:rPr>
              <a:t>. </a:t>
            </a:r>
            <a:r>
              <a:rPr sz="1400" b="1" spc="-95" dirty="0">
                <a:solidFill>
                  <a:srgbClr val="002060"/>
                </a:solidFill>
                <a:latin typeface="Verdana"/>
                <a:cs typeface="Verdana"/>
              </a:rPr>
              <a:t>В</a:t>
            </a:r>
            <a:r>
              <a:rPr sz="1400" b="1" spc="-95" dirty="0">
                <a:solidFill>
                  <a:srgbClr val="002060"/>
                </a:solidFill>
                <a:latin typeface="Trebuchet MS"/>
                <a:cs typeface="Trebuchet MS"/>
              </a:rPr>
              <a:t>. </a:t>
            </a:r>
            <a:r>
              <a:rPr sz="1400" b="1" spc="-30" dirty="0" err="1">
                <a:solidFill>
                  <a:srgbClr val="002060"/>
                </a:solidFill>
                <a:latin typeface="Verdana"/>
                <a:cs typeface="Verdana"/>
              </a:rPr>
              <a:t>Путин</a:t>
            </a:r>
            <a:r>
              <a:rPr sz="1400" b="1" spc="-30" dirty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ru-RU" sz="1200" b="1" spc="-20" dirty="0">
                <a:solidFill>
                  <a:srgbClr val="002060"/>
                </a:solidFill>
                <a:latin typeface="Verdana"/>
              </a:rPr>
              <a:t>2 марта 2023 г. общение </a:t>
            </a:r>
            <a:br>
              <a:rPr lang="ru-RU" sz="1200" b="1" spc="-20" dirty="0">
                <a:solidFill>
                  <a:srgbClr val="002060"/>
                </a:solidFill>
                <a:latin typeface="Verdana"/>
              </a:rPr>
            </a:br>
            <a:r>
              <a:rPr lang="ru-RU" sz="1200" b="1" spc="-20" dirty="0">
                <a:solidFill>
                  <a:srgbClr val="002060"/>
                </a:solidFill>
                <a:latin typeface="Verdana"/>
              </a:rPr>
              <a:t>с участниками пилотной образовательной программы «Школа наставника»</a:t>
            </a:r>
            <a:endParaRPr sz="1200" b="1" spc="-20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67E41F4B-4934-043E-A81C-E205E1EFE06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1587" y="0"/>
            <a:ext cx="4570412" cy="685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F78DA6-87FE-05D5-061B-A19286410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4" y="402251"/>
            <a:ext cx="741358" cy="63795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1F41C91-34C2-0CCB-4AD9-331C13794F7E}"/>
              </a:ext>
            </a:extLst>
          </p:cNvPr>
          <p:cNvCxnSpPr>
            <a:cxnSpLocks/>
          </p:cNvCxnSpPr>
          <p:nvPr/>
        </p:nvCxnSpPr>
        <p:spPr>
          <a:xfrm>
            <a:off x="353524" y="1308805"/>
            <a:ext cx="6913911" cy="0"/>
          </a:xfrm>
          <a:prstGeom prst="line">
            <a:avLst/>
          </a:prstGeom>
          <a:ln w="12700">
            <a:solidFill>
              <a:srgbClr val="BB03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0C545C9-93DA-56A9-D16C-1D485B756C78}"/>
              </a:ext>
            </a:extLst>
          </p:cNvPr>
          <p:cNvSpPr txBox="1"/>
          <p:nvPr/>
        </p:nvSpPr>
        <p:spPr>
          <a:xfrm>
            <a:off x="1699139" y="2177349"/>
            <a:ext cx="99881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ФИП осуществляла </a:t>
            </a:r>
            <a:r>
              <a:rPr lang="ru-RU" sz="28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группа 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сотрудников ВНМЦ «Философия образования» и МПГУ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800" b="1" kern="100" dirty="0">
              <a:solidFill>
                <a:srgbClr val="163956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800" b="1" kern="100" dirty="0">
              <a:solidFill>
                <a:srgbClr val="163956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активное и квалифицированное экспертное сообщество (</a:t>
            </a:r>
            <a:r>
              <a:rPr lang="ru-RU" sz="28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экспертов по </a:t>
            </a:r>
            <a:r>
              <a:rPr lang="ru-RU" sz="28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cap="sm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направлениям)</a:t>
            </a:r>
          </a:p>
        </p:txBody>
      </p:sp>
      <p:pic>
        <p:nvPicPr>
          <p:cNvPr id="13" name="Рисунок 12" descr="Значок &quot;Галочка1&quot; контур">
            <a:extLst>
              <a:ext uri="{FF2B5EF4-FFF2-40B4-BE49-F238E27FC236}">
                <a16:creationId xmlns:a16="http://schemas.microsoft.com/office/drawing/2014/main" id="{EAF5BBCF-4E48-56D2-6F90-FBA306BB7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153" y="2218461"/>
            <a:ext cx="914400" cy="914400"/>
          </a:xfrm>
          <a:prstGeom prst="rect">
            <a:avLst/>
          </a:prstGeom>
        </p:spPr>
      </p:pic>
      <p:pic>
        <p:nvPicPr>
          <p:cNvPr id="14" name="Рисунок 13" descr="Значок &quot;Галочка1&quot; контур">
            <a:extLst>
              <a:ext uri="{FF2B5EF4-FFF2-40B4-BE49-F238E27FC236}">
                <a16:creationId xmlns:a16="http://schemas.microsoft.com/office/drawing/2014/main" id="{E2373B4E-3601-2CB7-DFD0-2C976C01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752" y="4706441"/>
            <a:ext cx="914400" cy="914400"/>
          </a:xfrm>
          <a:prstGeom prst="rect">
            <a:avLst/>
          </a:prstGeom>
        </p:spPr>
      </p:pic>
      <p:pic>
        <p:nvPicPr>
          <p:cNvPr id="8" name="Google Shape;59;p13">
            <a:extLst>
              <a:ext uri="{FF2B5EF4-FFF2-40B4-BE49-F238E27FC236}">
                <a16:creationId xmlns:a16="http://schemas.microsoft.com/office/drawing/2014/main" id="{A66E9264-2EA3-C9F1-3AB2-6C15D7FEDA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;p13">
            <a:extLst>
              <a:ext uri="{FF2B5EF4-FFF2-40B4-BE49-F238E27FC236}">
                <a16:creationId xmlns:a16="http://schemas.microsoft.com/office/drawing/2014/main" id="{6D19B0B9-A0CB-499F-C456-A564619F025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5EE8FF-2B8D-EFE1-DA55-5ACCC970280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D8499A8-F4A8-4EBF-7051-E3A0F9B54E38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7BCD6D-AFCE-3431-9906-0425DA5406C3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3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308" y="845645"/>
            <a:ext cx="10912577" cy="3070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kern="100" dirty="0">
                <a:solidFill>
                  <a:srgbClr val="C00000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ОРГАНИЗАЦИОННО-ТЕХНИЧЕСКАЯ РАБОТА </a:t>
            </a:r>
            <a:br>
              <a:rPr lang="ru-RU" sz="3200" kern="100" dirty="0">
                <a:solidFill>
                  <a:srgbClr val="C00000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200" kern="100" dirty="0">
                <a:solidFill>
                  <a:srgbClr val="C00000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 СОПРОВОЖДЕНИЮ:</a:t>
            </a:r>
          </a:p>
          <a:p>
            <a:r>
              <a:rPr lang="ru-RU" sz="3200" kern="100" dirty="0">
                <a:solidFill>
                  <a:srgbClr val="C00000"/>
                </a:solidFill>
                <a:effectLst/>
                <a:latin typeface="Aptos Black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действующих ФИП;</a:t>
            </a:r>
          </a:p>
          <a:p>
            <a:r>
              <a:rPr lang="ru-RU" sz="3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организаций-соискателей, претендующих на статус ФИП;</a:t>
            </a:r>
          </a:p>
          <a:p>
            <a:r>
              <a:rPr lang="ru-RU" sz="32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экспертного сообщества.</a:t>
            </a:r>
          </a:p>
          <a:p>
            <a:pPr>
              <a:spcAft>
                <a:spcPts val="800"/>
              </a:spcAft>
            </a:pPr>
            <a:endParaRPr lang="ru-RU" sz="3200" kern="100" dirty="0">
              <a:solidFill>
                <a:srgbClr val="C00000"/>
              </a:solidFill>
              <a:effectLst/>
              <a:latin typeface="Aptos Black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72D6402-E39A-77EF-95FD-280C87470D6A}"/>
              </a:ext>
            </a:extLst>
          </p:cNvPr>
          <p:cNvCxnSpPr/>
          <p:nvPr/>
        </p:nvCxnSpPr>
        <p:spPr>
          <a:xfrm>
            <a:off x="774699" y="748272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0F5EF17-E5BE-B99D-2A86-3E2BE102058F}"/>
              </a:ext>
            </a:extLst>
          </p:cNvPr>
          <p:cNvSpPr txBox="1"/>
          <p:nvPr/>
        </p:nvSpPr>
        <p:spPr>
          <a:xfrm>
            <a:off x="774699" y="312346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F52F7E04-A2D4-AD06-6F63-4625D8589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044560"/>
              </p:ext>
            </p:extLst>
          </p:nvPr>
        </p:nvGraphicFramePr>
        <p:xfrm>
          <a:off x="90535" y="3829616"/>
          <a:ext cx="11941520" cy="271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626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74699" y="1523443"/>
            <a:ext cx="1045472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anose="020B0A04020102020204"/>
              </a:rPr>
              <a:t>В 2025 г. проведена серия мероприятий для организаций-соискателей, претендующих на присвоение статуса ФИП и действующих ФИП </a:t>
            </a:r>
            <a:endParaRPr lang="ru-RU" sz="2000" dirty="0">
              <a:solidFill>
                <a:srgbClr val="C00000"/>
              </a:solidFill>
              <a:latin typeface="Arial Black" panose="020B0A04020102020204"/>
              <a:cs typeface="Calibri" panose="020F0502020204030204"/>
            </a:endParaRPr>
          </a:p>
        </p:txBody>
      </p:sp>
      <p:sp>
        <p:nvSpPr>
          <p:cNvPr id="12" name="Rectangle 45"/>
          <p:cNvSpPr/>
          <p:nvPr/>
        </p:nvSpPr>
        <p:spPr>
          <a:xfrm>
            <a:off x="1333746" y="4771024"/>
            <a:ext cx="9568543" cy="41420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b="1" cap="small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2 вебинара 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для организаций-соискателей и действующих ФИП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cap="small" dirty="0">
              <a:solidFill>
                <a:srgbClr val="967B08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48"/>
          <p:cNvSpPr/>
          <p:nvPr/>
        </p:nvSpPr>
        <p:spPr>
          <a:xfrm>
            <a:off x="1333746" y="5548413"/>
            <a:ext cx="5377228" cy="382090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b="1" cap="small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2 заседания 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Координационного органа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cap="small" dirty="0">
              <a:solidFill>
                <a:srgbClr val="AF2415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5"/>
          <p:cNvSpPr/>
          <p:nvPr/>
        </p:nvSpPr>
        <p:spPr>
          <a:xfrm>
            <a:off x="1333746" y="4053395"/>
            <a:ext cx="9568543" cy="41420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b="1" cap="small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2 вебинара 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для экспертов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cap="small" dirty="0">
              <a:solidFill>
                <a:srgbClr val="967B08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5"/>
          <p:cNvSpPr/>
          <p:nvPr/>
        </p:nvSpPr>
        <p:spPr>
          <a:xfrm>
            <a:off x="1333746" y="3104009"/>
            <a:ext cx="9568543" cy="414201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000" b="1" cap="small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1 совместное совещание </a:t>
            </a:r>
            <a:r>
              <a:rPr lang="ru-RU" sz="2000" b="1" cap="small" dirty="0">
                <a:solidFill>
                  <a:schemeClr val="accent1">
                    <a:lumMod val="75000"/>
                  </a:schemeClr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по федеральной инновационной инфраструктуре совместно с Минпросвещения России и Минобрнауки России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cap="small" dirty="0">
              <a:solidFill>
                <a:srgbClr val="967B08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pic>
        <p:nvPicPr>
          <p:cNvPr id="4" name="Рисунок 3" descr="Флажок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699" y="3157649"/>
            <a:ext cx="372974" cy="372974"/>
          </a:xfrm>
          <a:prstGeom prst="rect">
            <a:avLst/>
          </a:prstGeom>
        </p:spPr>
      </p:pic>
      <p:pic>
        <p:nvPicPr>
          <p:cNvPr id="5" name="Рисунок 4" descr="Флажок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699" y="4053395"/>
            <a:ext cx="372974" cy="372974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699" y="4791637"/>
            <a:ext cx="372974" cy="372974"/>
          </a:xfrm>
          <a:prstGeom prst="rect">
            <a:avLst/>
          </a:prstGeom>
        </p:spPr>
      </p:pic>
      <p:pic>
        <p:nvPicPr>
          <p:cNvPr id="10" name="Рисунок 9" descr="Флажок со сплошной заливкой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699" y="5573441"/>
            <a:ext cx="372974" cy="372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82795B-3C75-3A32-BCFE-104AEACB48DA}"/>
              </a:ext>
            </a:extLst>
          </p:cNvPr>
          <p:cNvSpPr txBox="1"/>
          <p:nvPr/>
        </p:nvSpPr>
        <p:spPr>
          <a:xfrm>
            <a:off x="774699" y="717668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4458" y="349061"/>
            <a:ext cx="820975" cy="7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1760" y="402557"/>
            <a:ext cx="895518" cy="73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CB4BD5-3E0C-8E2B-7E6C-8697412E95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20" y="349060"/>
            <a:ext cx="1172749" cy="99133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5CA98F-8439-1CE5-8480-AC9581989AF2}"/>
              </a:ext>
            </a:extLst>
          </p:cNvPr>
          <p:cNvCxnSpPr/>
          <p:nvPr/>
        </p:nvCxnSpPr>
        <p:spPr>
          <a:xfrm>
            <a:off x="774700" y="1309587"/>
            <a:ext cx="1091257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32DAC20-6FEC-528C-D793-1AF85F7F2909}"/>
              </a:ext>
            </a:extLst>
          </p:cNvPr>
          <p:cNvSpPr txBox="1"/>
          <p:nvPr/>
        </p:nvSpPr>
        <p:spPr>
          <a:xfrm>
            <a:off x="711325" y="1365881"/>
            <a:ext cx="988468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kern="100" dirty="0">
                <a:solidFill>
                  <a:srgbClr val="C00000"/>
                </a:solidFill>
                <a:latin typeface="Aptos Black" panose="020B0004020202020204" pitchFamily="34" charset="0"/>
                <a:cs typeface="Times New Roman" panose="02020603050405020304" pitchFamily="18" charset="0"/>
              </a:rPr>
              <a:t>ИНФОРМАЦИОННО-АНАЛИТИЧЕСКАЯ РАБОТА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1B19C-DBCE-B910-3657-9F2E2C5EEEC2}"/>
              </a:ext>
            </a:extLst>
          </p:cNvPr>
          <p:cNvSpPr txBox="1"/>
          <p:nvPr/>
        </p:nvSpPr>
        <p:spPr>
          <a:xfrm>
            <a:off x="10058470" y="6469118"/>
            <a:ext cx="2133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466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https://fip-edu.ru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DBFB5-BFF1-6FA6-B3F0-09F34877A615}"/>
              </a:ext>
            </a:extLst>
          </p:cNvPr>
          <p:cNvSpPr txBox="1"/>
          <p:nvPr/>
        </p:nvSpPr>
        <p:spPr>
          <a:xfrm>
            <a:off x="774699" y="919380"/>
            <a:ext cx="809324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Arial Black"/>
              </a:rPr>
              <a:t>Итоговая конференция ФИП</a:t>
            </a:r>
            <a:r>
              <a:rPr lang="ru-RU" sz="1600" dirty="0">
                <a:solidFill>
                  <a:srgbClr val="536DA6"/>
                </a:solidFill>
                <a:latin typeface="Arial Black"/>
              </a:rPr>
              <a:t> </a:t>
            </a:r>
            <a:endParaRPr lang="ru-RU" sz="1600" dirty="0">
              <a:solidFill>
                <a:srgbClr val="C00000"/>
              </a:solidFill>
              <a:latin typeface="Arial Black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DC47D-6FC7-1BB7-FBD7-88B76D1EFCA2}"/>
              </a:ext>
            </a:extLst>
          </p:cNvPr>
          <p:cNvSpPr txBox="1"/>
          <p:nvPr/>
        </p:nvSpPr>
        <p:spPr>
          <a:xfrm>
            <a:off x="572632" y="1935493"/>
            <a:ext cx="110067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формы: </a:t>
            </a:r>
          </a:p>
          <a:p>
            <a:pPr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типовая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заявки</a:t>
            </a: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получения статуса ФИП, </a:t>
            </a:r>
          </a:p>
          <a:p>
            <a:pPr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типовая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отчета </a:t>
            </a: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ФИП, </a:t>
            </a:r>
          </a:p>
          <a:p>
            <a:pPr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заявок </a:t>
            </a: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организаций-соискателей, претендующих на присвоение статуса ФИП,</a:t>
            </a:r>
          </a:p>
          <a:p>
            <a:pPr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оценки отчетов </a:t>
            </a: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 ФИП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C60E0-2673-6894-030E-0161051753DB}"/>
              </a:ext>
            </a:extLst>
          </p:cNvPr>
          <p:cNvSpPr txBox="1"/>
          <p:nvPr/>
        </p:nvSpPr>
        <p:spPr>
          <a:xfrm>
            <a:off x="572632" y="3951464"/>
            <a:ext cx="113598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 список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 группы </a:t>
            </a: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экспертизы заявок организаций, претендующих на присвоение статуса ФИП и отчетов действующих ФИП за 2025 год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DC50C-2DC0-0E16-31D5-56612F827DE1}"/>
              </a:ext>
            </a:extLst>
          </p:cNvPr>
          <p:cNvSpPr txBox="1"/>
          <p:nvPr/>
        </p:nvSpPr>
        <p:spPr>
          <a:xfrm>
            <a:off x="577904" y="4760923"/>
            <a:ext cx="113545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 сбор статистики, отражающей особенности организаций-соискателей </a:t>
            </a:r>
            <a:b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действующих ФИП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536D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Записаны видеоролики о лучших достижениях проектов ФИП</a:t>
            </a:r>
          </a:p>
        </p:txBody>
      </p:sp>
    </p:spTree>
    <p:extLst>
      <p:ext uri="{BB962C8B-B14F-4D97-AF65-F5344CB8AC3E}">
        <p14:creationId xmlns:p14="http://schemas.microsoft.com/office/powerpoint/2010/main" val="317756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14568</TotalTime>
  <Words>1213</Words>
  <Application>Microsoft Office PowerPoint</Application>
  <PresentationFormat>Широкоэкранный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Aptos Black</vt:lpstr>
      <vt:lpstr>Arial</vt:lpstr>
      <vt:lpstr>Arial Black</vt:lpstr>
      <vt:lpstr>Calibri</vt:lpstr>
      <vt:lpstr>Calibri Light</vt:lpstr>
      <vt:lpstr>Cambria</vt:lpstr>
      <vt:lpstr>Century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ИННОВАЦИОННАЯ ИНФРАСТРУКТУРА  В ЕДИНОМ ОБРАЗОВАТЕЛЬНОМ ПРОСТРАНСТВЕ РОССИИ</vt:lpstr>
      <vt:lpstr>ОБРАЗОВАТЕЛЬНЫЙ  СУВЕРЕНИТЕТ – ОСНОВА НАЦИОНАЛЬНОЙ  БЕЗОПАСНОСТИ СТРАНЫ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ИННОВАЦИОННЫЕ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ПОДХОДЫ  К СТРАТЕГИИ РАЗВИТИЯ  РОССИЙСКОЙ ШКОЛЫ</dc:title>
  <dc:creator>Макиенко Виолетта Викторовна</dc:creator>
  <cp:lastModifiedBy>Курилина Светлана Владимировна</cp:lastModifiedBy>
  <cp:revision>216</cp:revision>
  <cp:lastPrinted>2025-12-09T15:51:12Z</cp:lastPrinted>
  <dcterms:modified xsi:type="dcterms:W3CDTF">2025-12-09T15:53:10Z</dcterms:modified>
</cp:coreProperties>
</file>