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 bookmarkIdSeed="3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59" r:id="rId2"/>
    <p:sldId id="1400" r:id="rId3"/>
    <p:sldId id="377" r:id="rId4"/>
    <p:sldId id="1383" r:id="rId5"/>
    <p:sldId id="1384" r:id="rId6"/>
    <p:sldId id="1401" r:id="rId7"/>
    <p:sldId id="1402" r:id="rId8"/>
    <p:sldId id="1381" r:id="rId9"/>
    <p:sldId id="1403" r:id="rId10"/>
    <p:sldId id="1404" r:id="rId11"/>
    <p:sldId id="1389" r:id="rId12"/>
    <p:sldId id="1405" r:id="rId13"/>
    <p:sldId id="369" r:id="rId14"/>
  </p:sldIdLst>
  <p:sldSz cx="12192000" cy="6858000"/>
  <p:notesSz cx="6797675" cy="9926638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C00000"/>
    <a:srgbClr val="C93B3B"/>
    <a:srgbClr val="D4F2F6"/>
    <a:srgbClr val="E3372C"/>
    <a:srgbClr val="536DA6"/>
    <a:srgbClr val="224664"/>
    <a:srgbClr val="405A74"/>
    <a:srgbClr val="DBE1E3"/>
    <a:srgbClr val="F8F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125" autoAdjust="0"/>
  </p:normalViewPr>
  <p:slideViewPr>
    <p:cSldViewPr snapToGrid="0">
      <p:cViewPr varScale="1">
        <p:scale>
          <a:sx n="119" d="100"/>
          <a:sy n="119" d="100"/>
        </p:scale>
        <p:origin x="1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Частота 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16B-47B3-B76B-12E5C26697E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16B-47B3-B76B-12E5C26697E0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16B-47B3-B76B-12E5C26697E0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16B-47B3-B76B-12E5C26697E0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16B-47B3-B76B-12E5C26697E0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D16B-47B3-B76B-12E5C26697E0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D16B-47B3-B76B-12E5C26697E0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D16B-47B3-B76B-12E5C26697E0}"/>
              </c:ext>
            </c:extLst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D16B-47B3-B76B-12E5C26697E0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29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16B-47B3-B76B-12E5C26697E0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21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16B-47B3-B76B-12E5C26697E0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18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16B-47B3-B76B-12E5C26697E0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11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16B-47B3-B76B-12E5C26697E0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7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16B-47B3-B76B-12E5C26697E0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6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16B-47B3-B76B-12E5C26697E0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5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D16B-47B3-B76B-12E5C26697E0}"/>
                </c:ext>
              </c:extLst>
            </c:dLbl>
            <c:dLbl>
              <c:idx val="7"/>
              <c:layout>
                <c:manualLayout>
                  <c:x val="2.9563128385262049E-2"/>
                  <c:y val="0.1501341550465656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D16B-47B3-B76B-12E5C26697E0}"/>
                </c:ext>
              </c:extLst>
            </c:dLbl>
            <c:dLbl>
              <c:idx val="8"/>
              <c:layout>
                <c:manualLayout>
                  <c:x val="2.3691718638030355E-2"/>
                  <c:y val="0.186663229418624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D16B-47B3-B76B-12E5C26697E0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Центральный федеральный округ</c:v>
                </c:pt>
                <c:pt idx="1">
                  <c:v>Северо-Западный федеральный округ</c:v>
                </c:pt>
                <c:pt idx="2">
                  <c:v>Приволжский федеральный округ</c:v>
                </c:pt>
                <c:pt idx="3">
                  <c:v>Уральский федеральный округ</c:v>
                </c:pt>
                <c:pt idx="4">
                  <c:v>Сибирский федеральный округ</c:v>
                </c:pt>
                <c:pt idx="5">
                  <c:v>Дальневосточный федеральный округ</c:v>
                </c:pt>
                <c:pt idx="6">
                  <c:v>Южный федеральный округ</c:v>
                </c:pt>
                <c:pt idx="7">
                  <c:v>Северо-Кавказский федеральный округ</c:v>
                </c:pt>
                <c:pt idx="8">
                  <c:v>Территории, вошедшие в состав РФ после 2022 г.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29</c:v>
                </c:pt>
                <c:pt idx="1">
                  <c:v>21</c:v>
                </c:pt>
                <c:pt idx="2">
                  <c:v>18</c:v>
                </c:pt>
                <c:pt idx="3">
                  <c:v>11</c:v>
                </c:pt>
                <c:pt idx="4">
                  <c:v>7</c:v>
                </c:pt>
                <c:pt idx="5">
                  <c:v>6</c:v>
                </c:pt>
                <c:pt idx="6">
                  <c:v>5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16B-47B3-B76B-12E5C26697E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900006814875234"/>
          <c:y val="0.17697938412720243"/>
          <c:w val="0.33178034032815396"/>
          <c:h val="0.7283245489510317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6F7A36-1CCE-4AA5-8E15-BE2D24297C2F}" type="doc">
      <dgm:prSet loTypeId="urn:microsoft.com/office/officeart/2005/8/layout/vList3" loCatId="list" qsTypeId="urn:microsoft.com/office/officeart/2005/8/quickstyle/simple1" qsCatId="simple" csTypeId="urn:microsoft.com/office/officeart/2005/8/colors/accent0_2" csCatId="mainScheme" phldr="1"/>
      <dgm:spPr/>
    </dgm:pt>
    <dgm:pt modelId="{6A7862C6-334B-4B37-8528-D19426C4B857}">
      <dgm:prSet phldrT="[Текст]" custT="1"/>
      <dgm:spPr/>
      <dgm:t>
        <a:bodyPr/>
        <a:lstStyle/>
        <a:p>
          <a:r>
            <a:rPr lang="ru-RU" sz="2000" b="1" i="1" dirty="0">
              <a:solidFill>
                <a:srgbClr val="002060"/>
              </a:solidFill>
              <a:latin typeface="Aptos" panose="020B0004020202020204" pitchFamily="34" charset="0"/>
            </a:rPr>
            <a:t>вузы и институты развития образования </a:t>
          </a:r>
          <a:r>
            <a:rPr lang="ru-RU" sz="2000" b="1" i="1" dirty="0">
              <a:solidFill>
                <a:srgbClr val="C00000"/>
              </a:solidFill>
              <a:latin typeface="Aptos" panose="020B0004020202020204" pitchFamily="34" charset="0"/>
            </a:rPr>
            <a:t>(~10%)</a:t>
          </a:r>
        </a:p>
      </dgm:t>
    </dgm:pt>
    <dgm:pt modelId="{A647138B-A064-4339-9113-228469D9EBC5}" type="parTrans" cxnId="{D426C71C-3E9E-403B-B05D-817405F437C4}">
      <dgm:prSet/>
      <dgm:spPr/>
      <dgm:t>
        <a:bodyPr/>
        <a:lstStyle/>
        <a:p>
          <a:endParaRPr lang="ru-RU" sz="2000" b="1" i="1">
            <a:solidFill>
              <a:srgbClr val="002060"/>
            </a:solidFill>
          </a:endParaRPr>
        </a:p>
      </dgm:t>
    </dgm:pt>
    <dgm:pt modelId="{2C3FC6AA-D115-4385-8830-2F787BD58836}" type="sibTrans" cxnId="{D426C71C-3E9E-403B-B05D-817405F437C4}">
      <dgm:prSet/>
      <dgm:spPr/>
      <dgm:t>
        <a:bodyPr/>
        <a:lstStyle/>
        <a:p>
          <a:endParaRPr lang="ru-RU" sz="2000" b="1" i="1">
            <a:solidFill>
              <a:srgbClr val="002060"/>
            </a:solidFill>
          </a:endParaRPr>
        </a:p>
      </dgm:t>
    </dgm:pt>
    <dgm:pt modelId="{09664BB4-8678-448C-A238-B9AFEE6B22DC}">
      <dgm:prSet custT="1"/>
      <dgm:spPr/>
      <dgm:t>
        <a:bodyPr/>
        <a:lstStyle/>
        <a:p>
          <a:r>
            <a:rPr lang="ru-RU" sz="2000" b="1" i="1" dirty="0">
              <a:solidFill>
                <a:srgbClr val="002060"/>
              </a:solidFill>
              <a:latin typeface="Aptos" panose="020B0004020202020204" pitchFamily="34" charset="0"/>
            </a:rPr>
            <a:t>учреждения среднего профессионального образования </a:t>
          </a:r>
          <a:r>
            <a:rPr lang="ru-RU" sz="2000" b="1" i="1" dirty="0">
              <a:solidFill>
                <a:srgbClr val="C00000"/>
              </a:solidFill>
              <a:latin typeface="Aptos" panose="020B0004020202020204" pitchFamily="34" charset="0"/>
            </a:rPr>
            <a:t>(~15%)</a:t>
          </a:r>
        </a:p>
      </dgm:t>
    </dgm:pt>
    <dgm:pt modelId="{308263E7-5A1D-4898-B9EC-754461B44C5F}" type="parTrans" cxnId="{7655368E-9A98-475D-905B-D6714D92ACD0}">
      <dgm:prSet/>
      <dgm:spPr/>
      <dgm:t>
        <a:bodyPr/>
        <a:lstStyle/>
        <a:p>
          <a:endParaRPr lang="ru-RU" sz="2000" b="1" i="1">
            <a:solidFill>
              <a:srgbClr val="002060"/>
            </a:solidFill>
          </a:endParaRPr>
        </a:p>
      </dgm:t>
    </dgm:pt>
    <dgm:pt modelId="{4DE30846-1376-44C1-93D4-38CBE8C6B3BE}" type="sibTrans" cxnId="{7655368E-9A98-475D-905B-D6714D92ACD0}">
      <dgm:prSet/>
      <dgm:spPr/>
      <dgm:t>
        <a:bodyPr/>
        <a:lstStyle/>
        <a:p>
          <a:endParaRPr lang="ru-RU" sz="2000" b="1" i="1">
            <a:solidFill>
              <a:srgbClr val="002060"/>
            </a:solidFill>
          </a:endParaRPr>
        </a:p>
      </dgm:t>
    </dgm:pt>
    <dgm:pt modelId="{9C47774B-502F-4B84-830F-931096B030FE}">
      <dgm:prSet custT="1"/>
      <dgm:spPr/>
      <dgm:t>
        <a:bodyPr/>
        <a:lstStyle/>
        <a:p>
          <a:r>
            <a:rPr lang="ru-RU" sz="2000" b="1" i="1" dirty="0">
              <a:solidFill>
                <a:srgbClr val="002060"/>
              </a:solidFill>
              <a:latin typeface="Aptos" panose="020B0004020202020204" pitchFamily="34" charset="0"/>
            </a:rPr>
            <a:t>общеобразовательные школы, гимназии и лицеи </a:t>
          </a:r>
          <a:r>
            <a:rPr lang="ru-RU" sz="2000" b="1" i="1" dirty="0">
              <a:solidFill>
                <a:srgbClr val="C00000"/>
              </a:solidFill>
              <a:latin typeface="Aptos" panose="020B0004020202020204" pitchFamily="34" charset="0"/>
            </a:rPr>
            <a:t>(~65%)</a:t>
          </a:r>
        </a:p>
      </dgm:t>
    </dgm:pt>
    <dgm:pt modelId="{97144D96-98D4-4C30-A78D-0A0891C76BC4}" type="parTrans" cxnId="{5AC1C457-DF84-4F53-AEA8-52D9F77D0CAF}">
      <dgm:prSet/>
      <dgm:spPr/>
      <dgm:t>
        <a:bodyPr/>
        <a:lstStyle/>
        <a:p>
          <a:endParaRPr lang="ru-RU" sz="2000" b="1" i="1">
            <a:solidFill>
              <a:srgbClr val="002060"/>
            </a:solidFill>
          </a:endParaRPr>
        </a:p>
      </dgm:t>
    </dgm:pt>
    <dgm:pt modelId="{4CAF7F8B-9ACB-44A9-B518-46CE487B3B51}" type="sibTrans" cxnId="{5AC1C457-DF84-4F53-AEA8-52D9F77D0CAF}">
      <dgm:prSet/>
      <dgm:spPr/>
      <dgm:t>
        <a:bodyPr/>
        <a:lstStyle/>
        <a:p>
          <a:endParaRPr lang="ru-RU" sz="2000" b="1" i="1">
            <a:solidFill>
              <a:srgbClr val="002060"/>
            </a:solidFill>
          </a:endParaRPr>
        </a:p>
      </dgm:t>
    </dgm:pt>
    <dgm:pt modelId="{C5854CCE-C51F-492A-9BD5-45FBE6310123}">
      <dgm:prSet custT="1"/>
      <dgm:spPr/>
      <dgm:t>
        <a:bodyPr/>
        <a:lstStyle/>
        <a:p>
          <a:r>
            <a:rPr lang="ru-RU" sz="2000" b="1" i="1" dirty="0">
              <a:solidFill>
                <a:srgbClr val="002060"/>
              </a:solidFill>
              <a:latin typeface="Aptos" panose="020B0004020202020204" pitchFamily="34" charset="0"/>
            </a:rPr>
            <a:t>дошкольные образовательные организации </a:t>
          </a:r>
          <a:r>
            <a:rPr lang="ru-RU" sz="2000" b="1" i="1" dirty="0">
              <a:solidFill>
                <a:srgbClr val="C00000"/>
              </a:solidFill>
              <a:latin typeface="Aptos" panose="020B0004020202020204" pitchFamily="34" charset="0"/>
            </a:rPr>
            <a:t>(~10%)</a:t>
          </a:r>
        </a:p>
      </dgm:t>
    </dgm:pt>
    <dgm:pt modelId="{EBABD442-1D5A-4DE9-ABE5-43D311B8E7E2}" type="parTrans" cxnId="{C1298DAE-FE70-4F43-B8B9-6506CDD654FC}">
      <dgm:prSet/>
      <dgm:spPr/>
      <dgm:t>
        <a:bodyPr/>
        <a:lstStyle/>
        <a:p>
          <a:endParaRPr lang="ru-RU" sz="2000" b="1" i="1">
            <a:solidFill>
              <a:srgbClr val="002060"/>
            </a:solidFill>
          </a:endParaRPr>
        </a:p>
      </dgm:t>
    </dgm:pt>
    <dgm:pt modelId="{09AC877D-97F7-4526-AC4F-53910221F443}" type="sibTrans" cxnId="{C1298DAE-FE70-4F43-B8B9-6506CDD654FC}">
      <dgm:prSet/>
      <dgm:spPr/>
      <dgm:t>
        <a:bodyPr/>
        <a:lstStyle/>
        <a:p>
          <a:endParaRPr lang="ru-RU" sz="2000" b="1" i="1">
            <a:solidFill>
              <a:srgbClr val="002060"/>
            </a:solidFill>
          </a:endParaRPr>
        </a:p>
      </dgm:t>
    </dgm:pt>
    <dgm:pt modelId="{7F9A4232-0772-4582-ABED-3AEEBD62DD52}" type="pres">
      <dgm:prSet presAssocID="{276F7A36-1CCE-4AA5-8E15-BE2D24297C2F}" presName="linearFlow" presStyleCnt="0">
        <dgm:presLayoutVars>
          <dgm:dir/>
          <dgm:resizeHandles val="exact"/>
        </dgm:presLayoutVars>
      </dgm:prSet>
      <dgm:spPr/>
    </dgm:pt>
    <dgm:pt modelId="{CEEF3311-C418-4FBD-B863-A5995C458BD0}" type="pres">
      <dgm:prSet presAssocID="{6A7862C6-334B-4B37-8528-D19426C4B857}" presName="composite" presStyleCnt="0"/>
      <dgm:spPr/>
    </dgm:pt>
    <dgm:pt modelId="{FC2B2D0A-C936-4D56-8E85-95DF730DAFF9}" type="pres">
      <dgm:prSet presAssocID="{6A7862C6-334B-4B37-8528-D19426C4B857}" presName="imgShp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l="-39000" r="-39000"/>
          </a:stretch>
        </a:blipFill>
      </dgm:spPr>
    </dgm:pt>
    <dgm:pt modelId="{B68A9C75-29E6-4671-BA33-2967C6D46949}" type="pres">
      <dgm:prSet presAssocID="{6A7862C6-334B-4B37-8528-D19426C4B857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E5F868-752C-447B-B550-ECEC73BFA2CA}" type="pres">
      <dgm:prSet presAssocID="{2C3FC6AA-D115-4385-8830-2F787BD58836}" presName="spacing" presStyleCnt="0"/>
      <dgm:spPr/>
    </dgm:pt>
    <dgm:pt modelId="{609E13C1-A61E-448D-B6E0-034A50C8799D}" type="pres">
      <dgm:prSet presAssocID="{09664BB4-8678-448C-A238-B9AFEE6B22DC}" presName="composite" presStyleCnt="0"/>
      <dgm:spPr/>
    </dgm:pt>
    <dgm:pt modelId="{1B78603E-D6D1-4CA6-9E2F-DADCCE674AC5}" type="pres">
      <dgm:prSet presAssocID="{09664BB4-8678-448C-A238-B9AFEE6B22DC}" presName="imgShp" presStyleLbl="fgImgPlace1" presStyleIdx="1" presStyleCnt="4"/>
      <dgm:spPr>
        <a:blipFill rotWithShape="1">
          <a:blip xmlns:r="http://schemas.openxmlformats.org/officeDocument/2006/relationships" r:embed="rId2"/>
          <a:srcRect/>
          <a:stretch>
            <a:fillRect t="-10000" b="-10000"/>
          </a:stretch>
        </a:blipFill>
      </dgm:spPr>
    </dgm:pt>
    <dgm:pt modelId="{83C01387-6C16-472B-999E-1EE8B38E060C}" type="pres">
      <dgm:prSet presAssocID="{09664BB4-8678-448C-A238-B9AFEE6B22DC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E1330-8996-491C-9CA6-82C93FE560B7}" type="pres">
      <dgm:prSet presAssocID="{4DE30846-1376-44C1-93D4-38CBE8C6B3BE}" presName="spacing" presStyleCnt="0"/>
      <dgm:spPr/>
    </dgm:pt>
    <dgm:pt modelId="{55CB7282-B8DD-491D-A0CB-0639E51072D7}" type="pres">
      <dgm:prSet presAssocID="{9C47774B-502F-4B84-830F-931096B030FE}" presName="composite" presStyleCnt="0"/>
      <dgm:spPr/>
    </dgm:pt>
    <dgm:pt modelId="{8C06D847-999B-4488-B175-16FB52CA9EBF}" type="pres">
      <dgm:prSet presAssocID="{9C47774B-502F-4B84-830F-931096B030FE}" presName="imgShp" presStyleLbl="fgImgPlace1" presStyleIdx="2" presStyleCnt="4"/>
      <dgm:spPr>
        <a:blipFill rotWithShape="1">
          <a:blip xmlns:r="http://schemas.openxmlformats.org/officeDocument/2006/relationships" r:embed="rId3"/>
          <a:srcRect/>
          <a:stretch>
            <a:fillRect l="-17000" r="-17000"/>
          </a:stretch>
        </a:blipFill>
      </dgm:spPr>
    </dgm:pt>
    <dgm:pt modelId="{85E63AC3-CACA-42A4-A027-7389DDA42C57}" type="pres">
      <dgm:prSet presAssocID="{9C47774B-502F-4B84-830F-931096B030FE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03275-2C7E-4E18-9E93-31302FF1E6C8}" type="pres">
      <dgm:prSet presAssocID="{4CAF7F8B-9ACB-44A9-B518-46CE487B3B51}" presName="spacing" presStyleCnt="0"/>
      <dgm:spPr/>
    </dgm:pt>
    <dgm:pt modelId="{AEAF9FF6-54F0-472E-8A65-484FA34A1B88}" type="pres">
      <dgm:prSet presAssocID="{C5854CCE-C51F-492A-9BD5-45FBE6310123}" presName="composite" presStyleCnt="0"/>
      <dgm:spPr/>
    </dgm:pt>
    <dgm:pt modelId="{6B1B4288-E354-4161-AC92-6A58520CF136}" type="pres">
      <dgm:prSet presAssocID="{C5854CCE-C51F-492A-9BD5-45FBE6310123}" presName="imgShp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l="-30000" r="-30000"/>
          </a:stretch>
        </a:blipFill>
      </dgm:spPr>
    </dgm:pt>
    <dgm:pt modelId="{CA89D7F1-6965-4767-B7BD-FF0295438EB9}" type="pres">
      <dgm:prSet presAssocID="{C5854CCE-C51F-492A-9BD5-45FBE6310123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C1C457-DF84-4F53-AEA8-52D9F77D0CAF}" srcId="{276F7A36-1CCE-4AA5-8E15-BE2D24297C2F}" destId="{9C47774B-502F-4B84-830F-931096B030FE}" srcOrd="2" destOrd="0" parTransId="{97144D96-98D4-4C30-A78D-0A0891C76BC4}" sibTransId="{4CAF7F8B-9ACB-44A9-B518-46CE487B3B51}"/>
    <dgm:cxn modelId="{C1298DAE-FE70-4F43-B8B9-6506CDD654FC}" srcId="{276F7A36-1CCE-4AA5-8E15-BE2D24297C2F}" destId="{C5854CCE-C51F-492A-9BD5-45FBE6310123}" srcOrd="3" destOrd="0" parTransId="{EBABD442-1D5A-4DE9-ABE5-43D311B8E7E2}" sibTransId="{09AC877D-97F7-4526-AC4F-53910221F443}"/>
    <dgm:cxn modelId="{D426C71C-3E9E-403B-B05D-817405F437C4}" srcId="{276F7A36-1CCE-4AA5-8E15-BE2D24297C2F}" destId="{6A7862C6-334B-4B37-8528-D19426C4B857}" srcOrd="0" destOrd="0" parTransId="{A647138B-A064-4339-9113-228469D9EBC5}" sibTransId="{2C3FC6AA-D115-4385-8830-2F787BD58836}"/>
    <dgm:cxn modelId="{1EADDB60-FEC8-4526-86D3-96E08C17F4DE}" type="presOf" srcId="{6A7862C6-334B-4B37-8528-D19426C4B857}" destId="{B68A9C75-29E6-4671-BA33-2967C6D46949}" srcOrd="0" destOrd="0" presId="urn:microsoft.com/office/officeart/2005/8/layout/vList3"/>
    <dgm:cxn modelId="{2AF1697F-AF0E-4865-9175-0CADE83F5A30}" type="presOf" srcId="{C5854CCE-C51F-492A-9BD5-45FBE6310123}" destId="{CA89D7F1-6965-4767-B7BD-FF0295438EB9}" srcOrd="0" destOrd="0" presId="urn:microsoft.com/office/officeart/2005/8/layout/vList3"/>
    <dgm:cxn modelId="{7655368E-9A98-475D-905B-D6714D92ACD0}" srcId="{276F7A36-1CCE-4AA5-8E15-BE2D24297C2F}" destId="{09664BB4-8678-448C-A238-B9AFEE6B22DC}" srcOrd="1" destOrd="0" parTransId="{308263E7-5A1D-4898-B9EC-754461B44C5F}" sibTransId="{4DE30846-1376-44C1-93D4-38CBE8C6B3BE}"/>
    <dgm:cxn modelId="{93FF7FB9-1CC9-4A4E-A72D-EE372443EE89}" type="presOf" srcId="{09664BB4-8678-448C-A238-B9AFEE6B22DC}" destId="{83C01387-6C16-472B-999E-1EE8B38E060C}" srcOrd="0" destOrd="0" presId="urn:microsoft.com/office/officeart/2005/8/layout/vList3"/>
    <dgm:cxn modelId="{0903A881-4D11-4A0E-AECB-A681FC8E40FB}" type="presOf" srcId="{9C47774B-502F-4B84-830F-931096B030FE}" destId="{85E63AC3-CACA-42A4-A027-7389DDA42C57}" srcOrd="0" destOrd="0" presId="urn:microsoft.com/office/officeart/2005/8/layout/vList3"/>
    <dgm:cxn modelId="{777C8EB4-27A9-408D-9F81-67C62B17C142}" type="presOf" srcId="{276F7A36-1CCE-4AA5-8E15-BE2D24297C2F}" destId="{7F9A4232-0772-4582-ABED-3AEEBD62DD52}" srcOrd="0" destOrd="0" presId="urn:microsoft.com/office/officeart/2005/8/layout/vList3"/>
    <dgm:cxn modelId="{BABDA8C2-134C-49C5-8575-864ADBBDD956}" type="presParOf" srcId="{7F9A4232-0772-4582-ABED-3AEEBD62DD52}" destId="{CEEF3311-C418-4FBD-B863-A5995C458BD0}" srcOrd="0" destOrd="0" presId="urn:microsoft.com/office/officeart/2005/8/layout/vList3"/>
    <dgm:cxn modelId="{9E9EDE38-BE60-46E2-BECC-6667F3A0A9E7}" type="presParOf" srcId="{CEEF3311-C418-4FBD-B863-A5995C458BD0}" destId="{FC2B2D0A-C936-4D56-8E85-95DF730DAFF9}" srcOrd="0" destOrd="0" presId="urn:microsoft.com/office/officeart/2005/8/layout/vList3"/>
    <dgm:cxn modelId="{6DD38F0C-851B-47B9-8B14-411D2556220D}" type="presParOf" srcId="{CEEF3311-C418-4FBD-B863-A5995C458BD0}" destId="{B68A9C75-29E6-4671-BA33-2967C6D46949}" srcOrd="1" destOrd="0" presId="urn:microsoft.com/office/officeart/2005/8/layout/vList3"/>
    <dgm:cxn modelId="{23C2667D-CD6C-4EC0-8DB0-794D7EB31C3C}" type="presParOf" srcId="{7F9A4232-0772-4582-ABED-3AEEBD62DD52}" destId="{69E5F868-752C-447B-B550-ECEC73BFA2CA}" srcOrd="1" destOrd="0" presId="urn:microsoft.com/office/officeart/2005/8/layout/vList3"/>
    <dgm:cxn modelId="{E1A70D25-4F2F-4167-87CF-54983EEAAAF6}" type="presParOf" srcId="{7F9A4232-0772-4582-ABED-3AEEBD62DD52}" destId="{609E13C1-A61E-448D-B6E0-034A50C8799D}" srcOrd="2" destOrd="0" presId="urn:microsoft.com/office/officeart/2005/8/layout/vList3"/>
    <dgm:cxn modelId="{67984ED8-0AE6-4C94-89F9-B6C734BF12C7}" type="presParOf" srcId="{609E13C1-A61E-448D-B6E0-034A50C8799D}" destId="{1B78603E-D6D1-4CA6-9E2F-DADCCE674AC5}" srcOrd="0" destOrd="0" presId="urn:microsoft.com/office/officeart/2005/8/layout/vList3"/>
    <dgm:cxn modelId="{33EA3A0D-0D69-428D-A91A-343FA6F054AD}" type="presParOf" srcId="{609E13C1-A61E-448D-B6E0-034A50C8799D}" destId="{83C01387-6C16-472B-999E-1EE8B38E060C}" srcOrd="1" destOrd="0" presId="urn:microsoft.com/office/officeart/2005/8/layout/vList3"/>
    <dgm:cxn modelId="{5FFF229F-43C6-4D08-ADEB-BC180E391A1B}" type="presParOf" srcId="{7F9A4232-0772-4582-ABED-3AEEBD62DD52}" destId="{C6EE1330-8996-491C-9CA6-82C93FE560B7}" srcOrd="3" destOrd="0" presId="urn:microsoft.com/office/officeart/2005/8/layout/vList3"/>
    <dgm:cxn modelId="{0E138FF2-40D3-48C4-BAFB-248B1C370A80}" type="presParOf" srcId="{7F9A4232-0772-4582-ABED-3AEEBD62DD52}" destId="{55CB7282-B8DD-491D-A0CB-0639E51072D7}" srcOrd="4" destOrd="0" presId="urn:microsoft.com/office/officeart/2005/8/layout/vList3"/>
    <dgm:cxn modelId="{803811D5-4C58-4451-863A-98E7DB9050FF}" type="presParOf" srcId="{55CB7282-B8DD-491D-A0CB-0639E51072D7}" destId="{8C06D847-999B-4488-B175-16FB52CA9EBF}" srcOrd="0" destOrd="0" presId="urn:microsoft.com/office/officeart/2005/8/layout/vList3"/>
    <dgm:cxn modelId="{1C0021FE-EBA1-44C2-86F9-F5E747268949}" type="presParOf" srcId="{55CB7282-B8DD-491D-A0CB-0639E51072D7}" destId="{85E63AC3-CACA-42A4-A027-7389DDA42C57}" srcOrd="1" destOrd="0" presId="urn:microsoft.com/office/officeart/2005/8/layout/vList3"/>
    <dgm:cxn modelId="{EAA54BAB-C6C0-4ACA-BA50-B31C82082321}" type="presParOf" srcId="{7F9A4232-0772-4582-ABED-3AEEBD62DD52}" destId="{28703275-2C7E-4E18-9E93-31302FF1E6C8}" srcOrd="5" destOrd="0" presId="urn:microsoft.com/office/officeart/2005/8/layout/vList3"/>
    <dgm:cxn modelId="{244D7215-CE19-4B9C-B201-BD286CF19C51}" type="presParOf" srcId="{7F9A4232-0772-4582-ABED-3AEEBD62DD52}" destId="{AEAF9FF6-54F0-472E-8A65-484FA34A1B88}" srcOrd="6" destOrd="0" presId="urn:microsoft.com/office/officeart/2005/8/layout/vList3"/>
    <dgm:cxn modelId="{097959CF-AF50-475D-8989-3477CFCB1FAF}" type="presParOf" srcId="{AEAF9FF6-54F0-472E-8A65-484FA34A1B88}" destId="{6B1B4288-E354-4161-AC92-6A58520CF136}" srcOrd="0" destOrd="0" presId="urn:microsoft.com/office/officeart/2005/8/layout/vList3"/>
    <dgm:cxn modelId="{A5491990-197B-4CC9-8F59-FFF7D375151E}" type="presParOf" srcId="{AEAF9FF6-54F0-472E-8A65-484FA34A1B88}" destId="{CA89D7F1-6965-4767-B7BD-FF0295438EB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ADCECC-F60E-4015-8B98-D7DA0B6CCDC4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5334A8BE-E118-4198-81F6-9E10B5A9E956}">
      <dgm:prSet phldrT="[Текст]" custT="1"/>
      <dgm:spPr/>
      <dgm:t>
        <a:bodyPr/>
        <a:lstStyle/>
        <a:p>
          <a:r>
            <a:rPr lang="ru-RU" sz="1600" b="1" i="1" dirty="0"/>
            <a:t>Нехватка квалифицированных педагогов, особенно в инженерно-технологических направлениях, ИИ и медиаобразовании</a:t>
          </a:r>
        </a:p>
      </dgm:t>
    </dgm:pt>
    <dgm:pt modelId="{A08E801D-171D-47CA-B27A-0E72AD4526E4}" type="parTrans" cxnId="{3AA9C037-F223-4E38-BD2F-C180FCFABF79}">
      <dgm:prSet/>
      <dgm:spPr/>
      <dgm:t>
        <a:bodyPr/>
        <a:lstStyle/>
        <a:p>
          <a:endParaRPr lang="ru-RU"/>
        </a:p>
      </dgm:t>
    </dgm:pt>
    <dgm:pt modelId="{9984BF51-7F8A-4458-8712-0BA186E6887D}" type="sibTrans" cxnId="{3AA9C037-F223-4E38-BD2F-C180FCFABF79}">
      <dgm:prSet/>
      <dgm:spPr/>
      <dgm:t>
        <a:bodyPr/>
        <a:lstStyle/>
        <a:p>
          <a:endParaRPr lang="ru-RU"/>
        </a:p>
      </dgm:t>
    </dgm:pt>
    <dgm:pt modelId="{2C8BDFFF-AA1B-4429-936F-65AB9D8C5073}">
      <dgm:prSet custT="1"/>
      <dgm:spPr/>
      <dgm:t>
        <a:bodyPr/>
        <a:lstStyle/>
        <a:p>
          <a:r>
            <a:rPr lang="ru-RU" sz="1600" b="1" i="1" dirty="0"/>
            <a:t>Низкая инновационная активность: часть педагогов сохраняют традиционный формат обучения и избегают проектно-исследовательских практик</a:t>
          </a:r>
        </a:p>
      </dgm:t>
    </dgm:pt>
    <dgm:pt modelId="{348DA289-AC8A-4944-A48B-0C33A35F53A0}" type="parTrans" cxnId="{6A24146F-7807-4B02-9627-3AE654E040C1}">
      <dgm:prSet/>
      <dgm:spPr/>
      <dgm:t>
        <a:bodyPr/>
        <a:lstStyle/>
        <a:p>
          <a:endParaRPr lang="ru-RU"/>
        </a:p>
      </dgm:t>
    </dgm:pt>
    <dgm:pt modelId="{0DA5DE4C-4740-49C4-B965-E0076D031B3F}" type="sibTrans" cxnId="{6A24146F-7807-4B02-9627-3AE654E040C1}">
      <dgm:prSet/>
      <dgm:spPr/>
      <dgm:t>
        <a:bodyPr/>
        <a:lstStyle/>
        <a:p>
          <a:endParaRPr lang="ru-RU"/>
        </a:p>
      </dgm:t>
    </dgm:pt>
    <dgm:pt modelId="{3BD052A2-9E59-402A-B38A-49BA840843DE}">
      <dgm:prSet custT="1"/>
      <dgm:spPr/>
      <dgm:t>
        <a:bodyPr/>
        <a:lstStyle/>
        <a:p>
          <a:r>
            <a:rPr lang="ru-RU" sz="1600" b="1" i="1" dirty="0"/>
            <a:t>«Методический разрыв поколений» – молодые специалисты готовы к экспериментам, старшие коллеги – консервативны</a:t>
          </a:r>
        </a:p>
      </dgm:t>
    </dgm:pt>
    <dgm:pt modelId="{6E449FDA-A1D3-4185-92C9-4BF97FCB20EA}" type="parTrans" cxnId="{2950C8DC-F87D-46A2-9F63-C1B1062A3064}">
      <dgm:prSet/>
      <dgm:spPr/>
      <dgm:t>
        <a:bodyPr/>
        <a:lstStyle/>
        <a:p>
          <a:endParaRPr lang="ru-RU"/>
        </a:p>
      </dgm:t>
    </dgm:pt>
    <dgm:pt modelId="{23A284B1-8E49-43B6-917E-78FA841C1B42}" type="sibTrans" cxnId="{2950C8DC-F87D-46A2-9F63-C1B1062A3064}">
      <dgm:prSet/>
      <dgm:spPr/>
      <dgm:t>
        <a:bodyPr/>
        <a:lstStyle/>
        <a:p>
          <a:endParaRPr lang="ru-RU"/>
        </a:p>
      </dgm:t>
    </dgm:pt>
    <dgm:pt modelId="{B589CD1E-C357-426C-B805-85DD373E93C6}" type="pres">
      <dgm:prSet presAssocID="{29ADCECC-F60E-4015-8B98-D7DA0B6CCDC4}" presName="compositeShape" presStyleCnt="0">
        <dgm:presLayoutVars>
          <dgm:dir/>
          <dgm:resizeHandles/>
        </dgm:presLayoutVars>
      </dgm:prSet>
      <dgm:spPr/>
    </dgm:pt>
    <dgm:pt modelId="{B7EF985D-15C8-40E9-AFFD-8C03D66B1A74}" type="pres">
      <dgm:prSet presAssocID="{29ADCECC-F60E-4015-8B98-D7DA0B6CCDC4}" presName="pyramid" presStyleLbl="node1" presStyleIdx="0" presStyleCnt="1"/>
      <dgm:spPr/>
    </dgm:pt>
    <dgm:pt modelId="{D4695EF0-3252-4B3C-B5FB-4AD639A18557}" type="pres">
      <dgm:prSet presAssocID="{29ADCECC-F60E-4015-8B98-D7DA0B6CCDC4}" presName="theList" presStyleCnt="0"/>
      <dgm:spPr/>
    </dgm:pt>
    <dgm:pt modelId="{6B2D98CE-7C02-4F3A-8410-5F239B48C9CD}" type="pres">
      <dgm:prSet presAssocID="{5334A8BE-E118-4198-81F6-9E10B5A9E956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F524EE-7186-4783-B5B5-4C099FD8C59F}" type="pres">
      <dgm:prSet presAssocID="{5334A8BE-E118-4198-81F6-9E10B5A9E956}" presName="aSpace" presStyleCnt="0"/>
      <dgm:spPr/>
    </dgm:pt>
    <dgm:pt modelId="{44934BFC-C788-4474-9A5B-F10DFB152ABB}" type="pres">
      <dgm:prSet presAssocID="{2C8BDFFF-AA1B-4429-936F-65AB9D8C5073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6185C4-0BE8-4F27-ACE1-229CD5255CA0}" type="pres">
      <dgm:prSet presAssocID="{2C8BDFFF-AA1B-4429-936F-65AB9D8C5073}" presName="aSpace" presStyleCnt="0"/>
      <dgm:spPr/>
    </dgm:pt>
    <dgm:pt modelId="{5505B00D-522A-4CE0-A90C-707EA146E2E8}" type="pres">
      <dgm:prSet presAssocID="{3BD052A2-9E59-402A-B38A-49BA840843DE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2AFEC-D3DE-47BF-8ADA-CA6B9C24487B}" type="pres">
      <dgm:prSet presAssocID="{3BD052A2-9E59-402A-B38A-49BA840843DE}" presName="aSpace" presStyleCnt="0"/>
      <dgm:spPr/>
    </dgm:pt>
  </dgm:ptLst>
  <dgm:cxnLst>
    <dgm:cxn modelId="{89691DE1-D18F-4BB0-A0CB-339CC70465C6}" type="presOf" srcId="{29ADCECC-F60E-4015-8B98-D7DA0B6CCDC4}" destId="{B589CD1E-C357-426C-B805-85DD373E93C6}" srcOrd="0" destOrd="0" presId="urn:microsoft.com/office/officeart/2005/8/layout/pyramid2"/>
    <dgm:cxn modelId="{C9A07E9C-88FF-4BF9-8137-08D5B794507C}" type="presOf" srcId="{5334A8BE-E118-4198-81F6-9E10B5A9E956}" destId="{6B2D98CE-7C02-4F3A-8410-5F239B48C9CD}" srcOrd="0" destOrd="0" presId="urn:microsoft.com/office/officeart/2005/8/layout/pyramid2"/>
    <dgm:cxn modelId="{3AA9C037-F223-4E38-BD2F-C180FCFABF79}" srcId="{29ADCECC-F60E-4015-8B98-D7DA0B6CCDC4}" destId="{5334A8BE-E118-4198-81F6-9E10B5A9E956}" srcOrd="0" destOrd="0" parTransId="{A08E801D-171D-47CA-B27A-0E72AD4526E4}" sibTransId="{9984BF51-7F8A-4458-8712-0BA186E6887D}"/>
    <dgm:cxn modelId="{6A24146F-7807-4B02-9627-3AE654E040C1}" srcId="{29ADCECC-F60E-4015-8B98-D7DA0B6CCDC4}" destId="{2C8BDFFF-AA1B-4429-936F-65AB9D8C5073}" srcOrd="1" destOrd="0" parTransId="{348DA289-AC8A-4944-A48B-0C33A35F53A0}" sibTransId="{0DA5DE4C-4740-49C4-B965-E0076D031B3F}"/>
    <dgm:cxn modelId="{CE40DCAC-306E-4674-8DBC-0C042F9D21C6}" type="presOf" srcId="{2C8BDFFF-AA1B-4429-936F-65AB9D8C5073}" destId="{44934BFC-C788-4474-9A5B-F10DFB152ABB}" srcOrd="0" destOrd="0" presId="urn:microsoft.com/office/officeart/2005/8/layout/pyramid2"/>
    <dgm:cxn modelId="{2950C8DC-F87D-46A2-9F63-C1B1062A3064}" srcId="{29ADCECC-F60E-4015-8B98-D7DA0B6CCDC4}" destId="{3BD052A2-9E59-402A-B38A-49BA840843DE}" srcOrd="2" destOrd="0" parTransId="{6E449FDA-A1D3-4185-92C9-4BF97FCB20EA}" sibTransId="{23A284B1-8E49-43B6-917E-78FA841C1B42}"/>
    <dgm:cxn modelId="{2DB43828-E42B-4D83-8132-78993477EA34}" type="presOf" srcId="{3BD052A2-9E59-402A-B38A-49BA840843DE}" destId="{5505B00D-522A-4CE0-A90C-707EA146E2E8}" srcOrd="0" destOrd="0" presId="urn:microsoft.com/office/officeart/2005/8/layout/pyramid2"/>
    <dgm:cxn modelId="{B2F6C32A-D86D-4176-99E8-9EDFF116AA98}" type="presParOf" srcId="{B589CD1E-C357-426C-B805-85DD373E93C6}" destId="{B7EF985D-15C8-40E9-AFFD-8C03D66B1A74}" srcOrd="0" destOrd="0" presId="urn:microsoft.com/office/officeart/2005/8/layout/pyramid2"/>
    <dgm:cxn modelId="{F5FAFF6F-72C0-41DD-9488-CA8411BFAA51}" type="presParOf" srcId="{B589CD1E-C357-426C-B805-85DD373E93C6}" destId="{D4695EF0-3252-4B3C-B5FB-4AD639A18557}" srcOrd="1" destOrd="0" presId="urn:microsoft.com/office/officeart/2005/8/layout/pyramid2"/>
    <dgm:cxn modelId="{255DDCAD-514E-4A54-8B7F-FFE8CEA57F63}" type="presParOf" srcId="{D4695EF0-3252-4B3C-B5FB-4AD639A18557}" destId="{6B2D98CE-7C02-4F3A-8410-5F239B48C9CD}" srcOrd="0" destOrd="0" presId="urn:microsoft.com/office/officeart/2005/8/layout/pyramid2"/>
    <dgm:cxn modelId="{43309313-3D9C-4818-A70C-0112913E54BE}" type="presParOf" srcId="{D4695EF0-3252-4B3C-B5FB-4AD639A18557}" destId="{30F524EE-7186-4783-B5B5-4C099FD8C59F}" srcOrd="1" destOrd="0" presId="urn:microsoft.com/office/officeart/2005/8/layout/pyramid2"/>
    <dgm:cxn modelId="{1E659D9C-F853-42A4-9F56-5A1553DC65A1}" type="presParOf" srcId="{D4695EF0-3252-4B3C-B5FB-4AD639A18557}" destId="{44934BFC-C788-4474-9A5B-F10DFB152ABB}" srcOrd="2" destOrd="0" presId="urn:microsoft.com/office/officeart/2005/8/layout/pyramid2"/>
    <dgm:cxn modelId="{6AF75170-ED8B-4D0A-A077-7F7CE03067BD}" type="presParOf" srcId="{D4695EF0-3252-4B3C-B5FB-4AD639A18557}" destId="{186185C4-0BE8-4F27-ACE1-229CD5255CA0}" srcOrd="3" destOrd="0" presId="urn:microsoft.com/office/officeart/2005/8/layout/pyramid2"/>
    <dgm:cxn modelId="{B0E20F70-CD60-4582-AEBF-ABCE9A36B583}" type="presParOf" srcId="{D4695EF0-3252-4B3C-B5FB-4AD639A18557}" destId="{5505B00D-522A-4CE0-A90C-707EA146E2E8}" srcOrd="4" destOrd="0" presId="urn:microsoft.com/office/officeart/2005/8/layout/pyramid2"/>
    <dgm:cxn modelId="{883943C6-809F-435D-BCAA-53B9D42D1178}" type="presParOf" srcId="{D4695EF0-3252-4B3C-B5FB-4AD639A18557}" destId="{4C42AFEC-D3DE-47BF-8ADA-CA6B9C24487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B1F544-22DB-4B5E-8C20-07EE44BFEC6C}" type="doc">
      <dgm:prSet loTypeId="urn:microsoft.com/office/officeart/2005/8/layout/vList3" loCatId="list" qsTypeId="urn:microsoft.com/office/officeart/2005/8/quickstyle/simple1" qsCatId="simple" csTypeId="urn:microsoft.com/office/officeart/2005/8/colors/accent0_2" csCatId="mainScheme" phldr="1"/>
      <dgm:spPr/>
    </dgm:pt>
    <dgm:pt modelId="{D800D76C-EFFF-447C-B06D-413B247CBC93}">
      <dgm:prSet phldrT="[Текст]" custT="1"/>
      <dgm:spPr/>
      <dgm:t>
        <a:bodyPr/>
        <a:lstStyle/>
        <a:p>
          <a:r>
            <a:rPr lang="ru-RU" sz="1300" b="1" dirty="0">
              <a:solidFill>
                <a:srgbClr val="002060"/>
              </a:solidFill>
            </a:rPr>
            <a:t>Ценностно-воспитательная составляющая. </a:t>
          </a:r>
          <a:r>
            <a:rPr lang="ru-RU" sz="1300" b="0" dirty="0">
              <a:solidFill>
                <a:srgbClr val="002060"/>
              </a:solidFill>
            </a:rPr>
            <a:t>Большое внимание уделяется патриотическому воспитанию, краеведению, сохранению культурных традиций, формированию духовно-нравственных ориентиров школьников</a:t>
          </a:r>
          <a:r>
            <a:rPr lang="ru-RU" sz="1300" b="0" dirty="0" smtClean="0">
              <a:solidFill>
                <a:srgbClr val="002060"/>
              </a:solidFill>
            </a:rPr>
            <a:t>.</a:t>
          </a:r>
          <a:endParaRPr lang="ru-RU" sz="1300" b="0" dirty="0">
            <a:solidFill>
              <a:srgbClr val="002060"/>
            </a:solidFill>
          </a:endParaRPr>
        </a:p>
      </dgm:t>
    </dgm:pt>
    <dgm:pt modelId="{9DE8875E-12F8-472D-A24A-C71C27BC0519}" type="parTrans" cxnId="{27304F86-34BC-479B-9181-0B81986E6F94}">
      <dgm:prSet/>
      <dgm:spPr/>
      <dgm:t>
        <a:bodyPr/>
        <a:lstStyle/>
        <a:p>
          <a:endParaRPr lang="ru-RU" sz="2400"/>
        </a:p>
      </dgm:t>
    </dgm:pt>
    <dgm:pt modelId="{76A70663-A3CF-424E-A6C7-63DED34E759D}" type="sibTrans" cxnId="{27304F86-34BC-479B-9181-0B81986E6F94}">
      <dgm:prSet/>
      <dgm:spPr/>
      <dgm:t>
        <a:bodyPr/>
        <a:lstStyle/>
        <a:p>
          <a:endParaRPr lang="ru-RU" sz="2400"/>
        </a:p>
      </dgm:t>
    </dgm:pt>
    <dgm:pt modelId="{5A8AEB95-8897-44D3-8D99-5B0A1D718AE2}">
      <dgm:prSet custT="1"/>
      <dgm:spPr/>
      <dgm:t>
        <a:bodyPr/>
        <a:lstStyle/>
        <a:p>
          <a:r>
            <a:rPr lang="ru-RU" sz="1300" b="1" dirty="0">
              <a:solidFill>
                <a:srgbClr val="002060"/>
              </a:solidFill>
            </a:rPr>
            <a:t>Развитие сетевого взаимодействия и партнёрств. </a:t>
          </a:r>
          <a:r>
            <a:rPr lang="ru-RU" sz="1300" b="0" dirty="0">
              <a:solidFill>
                <a:srgbClr val="002060"/>
              </a:solidFill>
            </a:rPr>
            <a:t>Предлагается укреплять сотрудничество между школами, вузами, технопарками, предприятиями, НКО, а также международными партнерами. Такая интеграция повышает качество профориентации, практико-ориентированного обучения и инновационной </a:t>
          </a:r>
          <a:r>
            <a:rPr lang="ru-RU" sz="1300" b="0" dirty="0" smtClean="0">
              <a:solidFill>
                <a:srgbClr val="002060"/>
              </a:solidFill>
            </a:rPr>
            <a:t>деятельности</a:t>
          </a:r>
          <a:endParaRPr lang="ru-RU" sz="1300" b="0" dirty="0">
            <a:solidFill>
              <a:srgbClr val="002060"/>
            </a:solidFill>
          </a:endParaRPr>
        </a:p>
      </dgm:t>
    </dgm:pt>
    <dgm:pt modelId="{25276D9E-153E-4334-B6B2-F482E4B363D9}" type="parTrans" cxnId="{F26617CA-8D33-47C0-A133-C9F930CFD354}">
      <dgm:prSet/>
      <dgm:spPr/>
      <dgm:t>
        <a:bodyPr/>
        <a:lstStyle/>
        <a:p>
          <a:endParaRPr lang="ru-RU" sz="2400"/>
        </a:p>
      </dgm:t>
    </dgm:pt>
    <dgm:pt modelId="{C746E74F-2068-41C3-AFD5-689AF75EA1EA}" type="sibTrans" cxnId="{F26617CA-8D33-47C0-A133-C9F930CFD354}">
      <dgm:prSet/>
      <dgm:spPr/>
      <dgm:t>
        <a:bodyPr/>
        <a:lstStyle/>
        <a:p>
          <a:endParaRPr lang="ru-RU" sz="2400"/>
        </a:p>
      </dgm:t>
    </dgm:pt>
    <dgm:pt modelId="{D13EE5A3-70B2-4804-81A8-56EFF9D18E2E}">
      <dgm:prSet custT="1"/>
      <dgm:spPr/>
      <dgm:t>
        <a:bodyPr/>
        <a:lstStyle/>
        <a:p>
          <a:r>
            <a:rPr lang="ru-RU" sz="1300" b="1" dirty="0">
              <a:solidFill>
                <a:srgbClr val="002060"/>
              </a:solidFill>
            </a:rPr>
            <a:t>Методическая и кадровая поддержка. </a:t>
          </a:r>
          <a:r>
            <a:rPr lang="ru-RU" sz="1300" b="0" dirty="0">
              <a:solidFill>
                <a:srgbClr val="002060"/>
              </a:solidFill>
            </a:rPr>
            <a:t>Отмечается необходимость повышения квалификации педагогов, развития наставничества, формирования профессиональных сообществ и расширения методической </a:t>
          </a:r>
          <a:r>
            <a:rPr lang="ru-RU" sz="1300" b="0" dirty="0" smtClean="0">
              <a:solidFill>
                <a:srgbClr val="002060"/>
              </a:solidFill>
            </a:rPr>
            <a:t>базы</a:t>
          </a:r>
          <a:endParaRPr lang="ru-RU" sz="1300" b="0" dirty="0">
            <a:solidFill>
              <a:srgbClr val="002060"/>
            </a:solidFill>
          </a:endParaRPr>
        </a:p>
      </dgm:t>
    </dgm:pt>
    <dgm:pt modelId="{79183A2B-15DE-41F6-9F8A-826C1C70BED8}" type="parTrans" cxnId="{AF3922CF-85C9-4FAA-A374-D9BCD9D057ED}">
      <dgm:prSet/>
      <dgm:spPr/>
      <dgm:t>
        <a:bodyPr/>
        <a:lstStyle/>
        <a:p>
          <a:endParaRPr lang="ru-RU" sz="2400"/>
        </a:p>
      </dgm:t>
    </dgm:pt>
    <dgm:pt modelId="{2D305556-EE46-4356-89E7-878C5344BC45}" type="sibTrans" cxnId="{AF3922CF-85C9-4FAA-A374-D9BCD9D057ED}">
      <dgm:prSet/>
      <dgm:spPr/>
      <dgm:t>
        <a:bodyPr/>
        <a:lstStyle/>
        <a:p>
          <a:endParaRPr lang="ru-RU" sz="2400"/>
        </a:p>
      </dgm:t>
    </dgm:pt>
    <dgm:pt modelId="{4D8305D1-D151-4BC8-9F00-26109AE0FB6C}">
      <dgm:prSet phldrT="[Текст]" custT="1"/>
      <dgm:spPr/>
      <dgm:t>
        <a:bodyPr/>
        <a:lstStyle/>
        <a:p>
          <a:r>
            <a:rPr lang="ru-RU" sz="1300" b="1" dirty="0">
              <a:solidFill>
                <a:srgbClr val="002060"/>
              </a:solidFill>
            </a:rPr>
            <a:t>Масштабирование и тиражирование лучших практик</a:t>
          </a:r>
          <a:r>
            <a:rPr lang="ru-RU" sz="1300" b="0" dirty="0">
              <a:solidFill>
                <a:srgbClr val="002060"/>
              </a:solidFill>
            </a:rPr>
            <a:t>. Эксперты подчеркивают необходимость расширения географии ФИП, адаптации моделей к различным регионам и уровням образования, создания ресурсных центров и сетевых </a:t>
          </a:r>
          <a:r>
            <a:rPr lang="ru-RU" sz="1300" b="0" dirty="0" smtClean="0">
              <a:solidFill>
                <a:srgbClr val="002060"/>
              </a:solidFill>
            </a:rPr>
            <a:t>объединений</a:t>
          </a:r>
          <a:endParaRPr lang="ru-RU" sz="1300" b="0" dirty="0">
            <a:solidFill>
              <a:srgbClr val="002060"/>
            </a:solidFill>
          </a:endParaRPr>
        </a:p>
      </dgm:t>
    </dgm:pt>
    <dgm:pt modelId="{E15A5CEC-E150-4575-84F5-17FA885833AB}" type="parTrans" cxnId="{6F851AC6-A6D5-4AAE-B0BA-624438E3BBC6}">
      <dgm:prSet/>
      <dgm:spPr/>
      <dgm:t>
        <a:bodyPr/>
        <a:lstStyle/>
        <a:p>
          <a:endParaRPr lang="ru-RU"/>
        </a:p>
      </dgm:t>
    </dgm:pt>
    <dgm:pt modelId="{239A65C4-61C8-43DC-8D8B-526989E1FC64}" type="sibTrans" cxnId="{6F851AC6-A6D5-4AAE-B0BA-624438E3BBC6}">
      <dgm:prSet/>
      <dgm:spPr/>
      <dgm:t>
        <a:bodyPr/>
        <a:lstStyle/>
        <a:p>
          <a:endParaRPr lang="ru-RU"/>
        </a:p>
      </dgm:t>
    </dgm:pt>
    <dgm:pt modelId="{56AFCE51-3CAD-402B-9C91-C65C7659EC66}" type="pres">
      <dgm:prSet presAssocID="{C2B1F544-22DB-4B5E-8C20-07EE44BFEC6C}" presName="linearFlow" presStyleCnt="0">
        <dgm:presLayoutVars>
          <dgm:dir/>
          <dgm:resizeHandles val="exact"/>
        </dgm:presLayoutVars>
      </dgm:prSet>
      <dgm:spPr/>
    </dgm:pt>
    <dgm:pt modelId="{5A6B18FF-B6B7-4F81-B767-1AB6DBFA78AB}" type="pres">
      <dgm:prSet presAssocID="{D800D76C-EFFF-447C-B06D-413B247CBC93}" presName="composite" presStyleCnt="0"/>
      <dgm:spPr/>
    </dgm:pt>
    <dgm:pt modelId="{523D3877-3D10-4A50-9F2D-7A8E52BF4D5E}" type="pres">
      <dgm:prSet presAssocID="{D800D76C-EFFF-447C-B06D-413B247CBC93}" presName="imgShp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l="-24000" r="-24000"/>
          </a:stretch>
        </a:blipFill>
      </dgm:spPr>
    </dgm:pt>
    <dgm:pt modelId="{60FF439F-3CF8-408C-B18E-A4E5197833E7}" type="pres">
      <dgm:prSet presAssocID="{D800D76C-EFFF-447C-B06D-413B247CBC93}" presName="txShp" presStyleLbl="node1" presStyleIdx="0" presStyleCnt="4" custLinFactNeighborX="229" custLinFactNeighborY="-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C38B3A-B11F-4C22-8D1F-8CC993C76E4B}" type="pres">
      <dgm:prSet presAssocID="{76A70663-A3CF-424E-A6C7-63DED34E759D}" presName="spacing" presStyleCnt="0"/>
      <dgm:spPr/>
    </dgm:pt>
    <dgm:pt modelId="{8BC768EC-0CB8-4C22-8866-5D54C2D91B30}" type="pres">
      <dgm:prSet presAssocID="{4D8305D1-D151-4BC8-9F00-26109AE0FB6C}" presName="composite" presStyleCnt="0"/>
      <dgm:spPr/>
    </dgm:pt>
    <dgm:pt modelId="{7E961200-001A-42DA-BA99-C28B787BB462}" type="pres">
      <dgm:prSet presAssocID="{4D8305D1-D151-4BC8-9F00-26109AE0FB6C}" presName="imgShp" presStyleLbl="fgImgPlace1" presStyleIdx="1" presStyleCnt="4"/>
      <dgm:spPr>
        <a:blipFill rotWithShape="1">
          <a:blip xmlns:r="http://schemas.openxmlformats.org/officeDocument/2006/relationships" r:embed="rId2"/>
          <a:srcRect/>
          <a:stretch>
            <a:fillRect l="-19000" r="-19000"/>
          </a:stretch>
        </a:blipFill>
      </dgm:spPr>
    </dgm:pt>
    <dgm:pt modelId="{84280129-1CB1-46E8-A981-6B84F5CA9CBB}" type="pres">
      <dgm:prSet presAssocID="{4D8305D1-D151-4BC8-9F00-26109AE0FB6C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82D12E-06BC-4DAB-9571-2DEFFDB38A06}" type="pres">
      <dgm:prSet presAssocID="{239A65C4-61C8-43DC-8D8B-526989E1FC64}" presName="spacing" presStyleCnt="0"/>
      <dgm:spPr/>
    </dgm:pt>
    <dgm:pt modelId="{CD85DAE7-4091-4514-AD00-8212EBEDA3C6}" type="pres">
      <dgm:prSet presAssocID="{5A8AEB95-8897-44D3-8D99-5B0A1D718AE2}" presName="composite" presStyleCnt="0"/>
      <dgm:spPr/>
    </dgm:pt>
    <dgm:pt modelId="{31A4BA7F-00F8-4EF6-828F-DB3A22BCED9E}" type="pres">
      <dgm:prSet presAssocID="{5A8AEB95-8897-44D3-8D99-5B0A1D718AE2}" presName="imgShp" presStyleLbl="fgImgPlace1" presStyleIdx="2" presStyleCnt="4"/>
      <dgm:spPr>
        <a:blipFill rotWithShape="1">
          <a:blip xmlns:r="http://schemas.openxmlformats.org/officeDocument/2006/relationships" r:embed="rId3"/>
          <a:srcRect/>
          <a:stretch>
            <a:fillRect l="-40000" r="-40000"/>
          </a:stretch>
        </a:blipFill>
      </dgm:spPr>
    </dgm:pt>
    <dgm:pt modelId="{1F2BA8AC-79E9-4C71-AED8-B5FB12F7308A}" type="pres">
      <dgm:prSet presAssocID="{5A8AEB95-8897-44D3-8D99-5B0A1D718AE2}" presName="txShp" presStyleLbl="node1" presStyleIdx="2" presStyleCnt="4" custScaleY="124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86A6D-1CA7-4CC3-A984-9E46E7648B46}" type="pres">
      <dgm:prSet presAssocID="{C746E74F-2068-41C3-AFD5-689AF75EA1EA}" presName="spacing" presStyleCnt="0"/>
      <dgm:spPr/>
    </dgm:pt>
    <dgm:pt modelId="{C62659E5-A82A-4DE5-8510-D027C1371DAA}" type="pres">
      <dgm:prSet presAssocID="{D13EE5A3-70B2-4804-81A8-56EFF9D18E2E}" presName="composite" presStyleCnt="0"/>
      <dgm:spPr/>
    </dgm:pt>
    <dgm:pt modelId="{659C6A93-E624-41A2-B016-72BCD49DD6F5}" type="pres">
      <dgm:prSet presAssocID="{D13EE5A3-70B2-4804-81A8-56EFF9D18E2E}" presName="imgShp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l="-44000" r="-44000"/>
          </a:stretch>
        </a:blipFill>
      </dgm:spPr>
    </dgm:pt>
    <dgm:pt modelId="{28C1905C-45D4-41AF-A6C4-AF04E1A75041}" type="pres">
      <dgm:prSet presAssocID="{D13EE5A3-70B2-4804-81A8-56EFF9D18E2E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3922CF-85C9-4FAA-A374-D9BCD9D057ED}" srcId="{C2B1F544-22DB-4B5E-8C20-07EE44BFEC6C}" destId="{D13EE5A3-70B2-4804-81A8-56EFF9D18E2E}" srcOrd="3" destOrd="0" parTransId="{79183A2B-15DE-41F6-9F8A-826C1C70BED8}" sibTransId="{2D305556-EE46-4356-89E7-878C5344BC45}"/>
    <dgm:cxn modelId="{27304F86-34BC-479B-9181-0B81986E6F94}" srcId="{C2B1F544-22DB-4B5E-8C20-07EE44BFEC6C}" destId="{D800D76C-EFFF-447C-B06D-413B247CBC93}" srcOrd="0" destOrd="0" parTransId="{9DE8875E-12F8-472D-A24A-C71C27BC0519}" sibTransId="{76A70663-A3CF-424E-A6C7-63DED34E759D}"/>
    <dgm:cxn modelId="{6A56E06D-96B4-472A-A7BB-030570D6D2D5}" type="presOf" srcId="{D800D76C-EFFF-447C-B06D-413B247CBC93}" destId="{60FF439F-3CF8-408C-B18E-A4E5197833E7}" srcOrd="0" destOrd="0" presId="urn:microsoft.com/office/officeart/2005/8/layout/vList3"/>
    <dgm:cxn modelId="{8D9F5E27-0906-4DF9-A80F-38953F6D7D14}" type="presOf" srcId="{5A8AEB95-8897-44D3-8D99-5B0A1D718AE2}" destId="{1F2BA8AC-79E9-4C71-AED8-B5FB12F7308A}" srcOrd="0" destOrd="0" presId="urn:microsoft.com/office/officeart/2005/8/layout/vList3"/>
    <dgm:cxn modelId="{6F851AC6-A6D5-4AAE-B0BA-624438E3BBC6}" srcId="{C2B1F544-22DB-4B5E-8C20-07EE44BFEC6C}" destId="{4D8305D1-D151-4BC8-9F00-26109AE0FB6C}" srcOrd="1" destOrd="0" parTransId="{E15A5CEC-E150-4575-84F5-17FA885833AB}" sibTransId="{239A65C4-61C8-43DC-8D8B-526989E1FC64}"/>
    <dgm:cxn modelId="{DB8AFEB8-B235-495C-B7E5-277C04E528C1}" type="presOf" srcId="{D13EE5A3-70B2-4804-81A8-56EFF9D18E2E}" destId="{28C1905C-45D4-41AF-A6C4-AF04E1A75041}" srcOrd="0" destOrd="0" presId="urn:microsoft.com/office/officeart/2005/8/layout/vList3"/>
    <dgm:cxn modelId="{D1C44EC9-58BC-4EAE-805B-1704FBF8A683}" type="presOf" srcId="{C2B1F544-22DB-4B5E-8C20-07EE44BFEC6C}" destId="{56AFCE51-3CAD-402B-9C91-C65C7659EC66}" srcOrd="0" destOrd="0" presId="urn:microsoft.com/office/officeart/2005/8/layout/vList3"/>
    <dgm:cxn modelId="{F26617CA-8D33-47C0-A133-C9F930CFD354}" srcId="{C2B1F544-22DB-4B5E-8C20-07EE44BFEC6C}" destId="{5A8AEB95-8897-44D3-8D99-5B0A1D718AE2}" srcOrd="2" destOrd="0" parTransId="{25276D9E-153E-4334-B6B2-F482E4B363D9}" sibTransId="{C746E74F-2068-41C3-AFD5-689AF75EA1EA}"/>
    <dgm:cxn modelId="{E59579D8-ED82-4585-ADE9-8E55A45B9B9B}" type="presOf" srcId="{4D8305D1-D151-4BC8-9F00-26109AE0FB6C}" destId="{84280129-1CB1-46E8-A981-6B84F5CA9CBB}" srcOrd="0" destOrd="0" presId="urn:microsoft.com/office/officeart/2005/8/layout/vList3"/>
    <dgm:cxn modelId="{0D8F9D77-7785-4866-9906-CB4E4A0DDD37}" type="presParOf" srcId="{56AFCE51-3CAD-402B-9C91-C65C7659EC66}" destId="{5A6B18FF-B6B7-4F81-B767-1AB6DBFA78AB}" srcOrd="0" destOrd="0" presId="urn:microsoft.com/office/officeart/2005/8/layout/vList3"/>
    <dgm:cxn modelId="{D7D38627-F8E0-4D1E-8E5E-E9662C4B4432}" type="presParOf" srcId="{5A6B18FF-B6B7-4F81-B767-1AB6DBFA78AB}" destId="{523D3877-3D10-4A50-9F2D-7A8E52BF4D5E}" srcOrd="0" destOrd="0" presId="urn:microsoft.com/office/officeart/2005/8/layout/vList3"/>
    <dgm:cxn modelId="{A24948EE-4203-4CDC-8D85-3962B5EDC543}" type="presParOf" srcId="{5A6B18FF-B6B7-4F81-B767-1AB6DBFA78AB}" destId="{60FF439F-3CF8-408C-B18E-A4E5197833E7}" srcOrd="1" destOrd="0" presId="urn:microsoft.com/office/officeart/2005/8/layout/vList3"/>
    <dgm:cxn modelId="{A1F4F06C-39C8-4EC5-8289-00723025AB2C}" type="presParOf" srcId="{56AFCE51-3CAD-402B-9C91-C65C7659EC66}" destId="{88C38B3A-B11F-4C22-8D1F-8CC993C76E4B}" srcOrd="1" destOrd="0" presId="urn:microsoft.com/office/officeart/2005/8/layout/vList3"/>
    <dgm:cxn modelId="{8F279ED2-4DE3-46F6-B2C2-C9E7F8D05721}" type="presParOf" srcId="{56AFCE51-3CAD-402B-9C91-C65C7659EC66}" destId="{8BC768EC-0CB8-4C22-8866-5D54C2D91B30}" srcOrd="2" destOrd="0" presId="urn:microsoft.com/office/officeart/2005/8/layout/vList3"/>
    <dgm:cxn modelId="{661B9EB3-1768-4574-86CC-EAA66A458BAE}" type="presParOf" srcId="{8BC768EC-0CB8-4C22-8866-5D54C2D91B30}" destId="{7E961200-001A-42DA-BA99-C28B787BB462}" srcOrd="0" destOrd="0" presId="urn:microsoft.com/office/officeart/2005/8/layout/vList3"/>
    <dgm:cxn modelId="{5191B1A0-FA51-48AD-A511-783B1ED75B88}" type="presParOf" srcId="{8BC768EC-0CB8-4C22-8866-5D54C2D91B30}" destId="{84280129-1CB1-46E8-A981-6B84F5CA9CBB}" srcOrd="1" destOrd="0" presId="urn:microsoft.com/office/officeart/2005/8/layout/vList3"/>
    <dgm:cxn modelId="{1011F748-157C-42BA-8D10-61DFA5630C85}" type="presParOf" srcId="{56AFCE51-3CAD-402B-9C91-C65C7659EC66}" destId="{4182D12E-06BC-4DAB-9571-2DEFFDB38A06}" srcOrd="3" destOrd="0" presId="urn:microsoft.com/office/officeart/2005/8/layout/vList3"/>
    <dgm:cxn modelId="{F8EE4EBA-53C0-47DE-A0C8-3193CD6E7E29}" type="presParOf" srcId="{56AFCE51-3CAD-402B-9C91-C65C7659EC66}" destId="{CD85DAE7-4091-4514-AD00-8212EBEDA3C6}" srcOrd="4" destOrd="0" presId="urn:microsoft.com/office/officeart/2005/8/layout/vList3"/>
    <dgm:cxn modelId="{739417F3-7053-48A1-BBD0-1173D2F6E79C}" type="presParOf" srcId="{CD85DAE7-4091-4514-AD00-8212EBEDA3C6}" destId="{31A4BA7F-00F8-4EF6-828F-DB3A22BCED9E}" srcOrd="0" destOrd="0" presId="urn:microsoft.com/office/officeart/2005/8/layout/vList3"/>
    <dgm:cxn modelId="{27F9B9EF-C377-4BE6-8378-09B05F8B0162}" type="presParOf" srcId="{CD85DAE7-4091-4514-AD00-8212EBEDA3C6}" destId="{1F2BA8AC-79E9-4C71-AED8-B5FB12F7308A}" srcOrd="1" destOrd="0" presId="urn:microsoft.com/office/officeart/2005/8/layout/vList3"/>
    <dgm:cxn modelId="{AC1EEBBE-6A9B-48FF-8673-F84AA4C900A6}" type="presParOf" srcId="{56AFCE51-3CAD-402B-9C91-C65C7659EC66}" destId="{B5B86A6D-1CA7-4CC3-A984-9E46E7648B46}" srcOrd="5" destOrd="0" presId="urn:microsoft.com/office/officeart/2005/8/layout/vList3"/>
    <dgm:cxn modelId="{7FA71FDA-F059-4AB5-A1FF-5E4F030B45C7}" type="presParOf" srcId="{56AFCE51-3CAD-402B-9C91-C65C7659EC66}" destId="{C62659E5-A82A-4DE5-8510-D027C1371DAA}" srcOrd="6" destOrd="0" presId="urn:microsoft.com/office/officeart/2005/8/layout/vList3"/>
    <dgm:cxn modelId="{3C64785F-20F7-4970-A794-A5CAB1F85D6B}" type="presParOf" srcId="{C62659E5-A82A-4DE5-8510-D027C1371DAA}" destId="{659C6A93-E624-41A2-B016-72BCD49DD6F5}" srcOrd="0" destOrd="0" presId="urn:microsoft.com/office/officeart/2005/8/layout/vList3"/>
    <dgm:cxn modelId="{9F61244E-7FA0-46F7-BF6A-8A2BF537F4B0}" type="presParOf" srcId="{C62659E5-A82A-4DE5-8510-D027C1371DAA}" destId="{28C1905C-45D4-41AF-A6C4-AF04E1A7504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8678CB-2DB6-4A23-ADB7-3D9D9A710AAA}" type="doc">
      <dgm:prSet loTypeId="urn:microsoft.com/office/officeart/2005/8/layout/vList3" loCatId="picture" qsTypeId="urn:microsoft.com/office/officeart/2005/8/quickstyle/simple1" qsCatId="simple" csTypeId="urn:microsoft.com/office/officeart/2005/8/colors/accent0_2" csCatId="mainScheme" phldr="1"/>
      <dgm:spPr/>
    </dgm:pt>
    <dgm:pt modelId="{7CA14A7B-C504-4ED0-8621-CBFBEB941DC3}">
      <dgm:prSet phldrT="[Текст]" custT="1"/>
      <dgm:spPr/>
      <dgm:t>
        <a:bodyPr/>
        <a:lstStyle/>
        <a:p>
          <a:r>
            <a:rPr lang="ru-RU" sz="1300" b="1" dirty="0">
              <a:solidFill>
                <a:srgbClr val="002060"/>
              </a:solidFill>
            </a:rPr>
            <a:t>Цифровизация образовательного процесса. </a:t>
          </a:r>
          <a:r>
            <a:rPr lang="ru-RU" sz="1300" dirty="0">
              <a:solidFill>
                <a:srgbClr val="002060"/>
              </a:solidFill>
            </a:rPr>
            <a:t>Важным направлением становится создание онлайн-платформ, цифровых сервисов для педагогов и обучающихся, интеграция искусственного интеллекта, VR/AR-технологий, геймифицированных форматов </a:t>
          </a:r>
          <a:r>
            <a:rPr lang="ru-RU" sz="1300" dirty="0" smtClean="0">
              <a:solidFill>
                <a:srgbClr val="002060"/>
              </a:solidFill>
            </a:rPr>
            <a:t>обучения</a:t>
          </a:r>
          <a:endParaRPr lang="ru-RU" sz="1300" dirty="0">
            <a:solidFill>
              <a:srgbClr val="002060"/>
            </a:solidFill>
          </a:endParaRPr>
        </a:p>
      </dgm:t>
    </dgm:pt>
    <dgm:pt modelId="{2B46C1BB-65C9-401E-AADB-A5156A6AD51C}" type="parTrans" cxnId="{43632866-5858-4232-9C66-88FE51308C33}">
      <dgm:prSet/>
      <dgm:spPr/>
      <dgm:t>
        <a:bodyPr/>
        <a:lstStyle/>
        <a:p>
          <a:endParaRPr lang="ru-RU"/>
        </a:p>
      </dgm:t>
    </dgm:pt>
    <dgm:pt modelId="{3F5FAA60-40DB-428C-81BC-9190F498366B}" type="sibTrans" cxnId="{43632866-5858-4232-9C66-88FE51308C33}">
      <dgm:prSet/>
      <dgm:spPr/>
      <dgm:t>
        <a:bodyPr/>
        <a:lstStyle/>
        <a:p>
          <a:endParaRPr lang="ru-RU"/>
        </a:p>
      </dgm:t>
    </dgm:pt>
    <dgm:pt modelId="{D546E819-ED66-443B-BDE2-78EEDACB8240}">
      <dgm:prSet custT="1"/>
      <dgm:spPr/>
      <dgm:t>
        <a:bodyPr/>
        <a:lstStyle/>
        <a:p>
          <a:r>
            <a:rPr lang="ru-RU" sz="1300" b="1" dirty="0">
              <a:solidFill>
                <a:srgbClr val="002060"/>
              </a:solidFill>
            </a:rPr>
            <a:t>Развитие инженерно-технологического и профориентационного трека. </a:t>
          </a:r>
          <a:r>
            <a:rPr lang="ru-RU" sz="1300" dirty="0">
              <a:solidFill>
                <a:srgbClr val="002060"/>
              </a:solidFill>
            </a:rPr>
            <a:t>ФИП рассматриваются как механизм формирования инженерного мышления, профессионального самоопределения учащихся, подготовки кадров для высокотехнологичных </a:t>
          </a:r>
          <a:r>
            <a:rPr lang="ru-RU" sz="1300" dirty="0" smtClean="0">
              <a:solidFill>
                <a:srgbClr val="002060"/>
              </a:solidFill>
            </a:rPr>
            <a:t>отраслей</a:t>
          </a:r>
          <a:endParaRPr lang="ru-RU" sz="1300" dirty="0">
            <a:solidFill>
              <a:srgbClr val="002060"/>
            </a:solidFill>
          </a:endParaRPr>
        </a:p>
      </dgm:t>
    </dgm:pt>
    <dgm:pt modelId="{477EB9B8-3BC9-43DD-AB09-96A1FE68C3B5}" type="parTrans" cxnId="{CCC120FE-A0C4-4088-9405-4FAAE9B06E55}">
      <dgm:prSet/>
      <dgm:spPr/>
      <dgm:t>
        <a:bodyPr/>
        <a:lstStyle/>
        <a:p>
          <a:endParaRPr lang="ru-RU"/>
        </a:p>
      </dgm:t>
    </dgm:pt>
    <dgm:pt modelId="{48B90A51-3AA0-43F9-A416-64CEE9D8794B}" type="sibTrans" cxnId="{CCC120FE-A0C4-4088-9405-4FAAE9B06E55}">
      <dgm:prSet/>
      <dgm:spPr/>
      <dgm:t>
        <a:bodyPr/>
        <a:lstStyle/>
        <a:p>
          <a:endParaRPr lang="ru-RU"/>
        </a:p>
      </dgm:t>
    </dgm:pt>
    <dgm:pt modelId="{F89C96BB-0779-4BBA-B4FE-D5900001EE78}">
      <dgm:prSet custT="1"/>
      <dgm:spPr/>
      <dgm:t>
        <a:bodyPr/>
        <a:lstStyle/>
        <a:p>
          <a:r>
            <a:rPr lang="ru-RU" sz="1300" b="1" dirty="0">
              <a:solidFill>
                <a:srgbClr val="002060"/>
              </a:solidFill>
            </a:rPr>
            <a:t>Инклюзия и социальная миссия. </a:t>
          </a:r>
          <a:r>
            <a:rPr lang="ru-RU" sz="1300" dirty="0">
              <a:solidFill>
                <a:srgbClr val="002060"/>
              </a:solidFill>
            </a:rPr>
            <a:t>Предлагается расширять программы для детей с ОВЗ, усиливать направления личностного роста, профилактической и адаптационной работы </a:t>
          </a:r>
          <a:r>
            <a:rPr lang="ru-RU" sz="1300" dirty="0" smtClean="0">
              <a:solidFill>
                <a:srgbClr val="002060"/>
              </a:solidFill>
            </a:rPr>
            <a:t>подростков</a:t>
          </a:r>
          <a:endParaRPr lang="ru-RU" sz="1300" dirty="0">
            <a:solidFill>
              <a:srgbClr val="002060"/>
            </a:solidFill>
          </a:endParaRPr>
        </a:p>
      </dgm:t>
    </dgm:pt>
    <dgm:pt modelId="{D503CA84-FD73-497A-9BB8-DAA1FDC83664}" type="parTrans" cxnId="{62510E4C-683A-45AF-8599-2C7491D8A85C}">
      <dgm:prSet/>
      <dgm:spPr/>
      <dgm:t>
        <a:bodyPr/>
        <a:lstStyle/>
        <a:p>
          <a:endParaRPr lang="ru-RU"/>
        </a:p>
      </dgm:t>
    </dgm:pt>
    <dgm:pt modelId="{8D35A6D3-69CC-4BB2-A703-CF35488506E8}" type="sibTrans" cxnId="{62510E4C-683A-45AF-8599-2C7491D8A85C}">
      <dgm:prSet/>
      <dgm:spPr/>
      <dgm:t>
        <a:bodyPr/>
        <a:lstStyle/>
        <a:p>
          <a:endParaRPr lang="ru-RU"/>
        </a:p>
      </dgm:t>
    </dgm:pt>
    <dgm:pt modelId="{04563786-3145-43DC-884E-7EB392A950D9}">
      <dgm:prSet custT="1"/>
      <dgm:spPr/>
      <dgm:t>
        <a:bodyPr/>
        <a:lstStyle/>
        <a:p>
          <a:r>
            <a:rPr lang="ru-RU" sz="1300" b="1" dirty="0">
              <a:solidFill>
                <a:srgbClr val="002060"/>
              </a:solidFill>
            </a:rPr>
            <a:t>Мониторинг и оценка эффективности. </a:t>
          </a:r>
          <a:r>
            <a:rPr lang="ru-RU" sz="1300" dirty="0">
              <a:solidFill>
                <a:srgbClr val="002060"/>
              </a:solidFill>
            </a:rPr>
            <a:t>Эксперты отмечают необходимость разработки системы показателей, прозрачного мониторинга, экспертного сопровождения и публикации открытых данных о результатах реализации </a:t>
          </a:r>
          <a:r>
            <a:rPr lang="ru-RU" sz="1300" dirty="0" smtClean="0">
              <a:solidFill>
                <a:srgbClr val="002060"/>
              </a:solidFill>
            </a:rPr>
            <a:t>проектов</a:t>
          </a:r>
          <a:endParaRPr lang="ru-RU" sz="1300" dirty="0">
            <a:solidFill>
              <a:srgbClr val="002060"/>
            </a:solidFill>
          </a:endParaRPr>
        </a:p>
      </dgm:t>
    </dgm:pt>
    <dgm:pt modelId="{BD47D6F7-1090-43F8-8AF6-D335328AB9D8}" type="parTrans" cxnId="{2F26DB03-E4CD-4B39-B7E7-8D40122BB344}">
      <dgm:prSet/>
      <dgm:spPr/>
      <dgm:t>
        <a:bodyPr/>
        <a:lstStyle/>
        <a:p>
          <a:endParaRPr lang="ru-RU"/>
        </a:p>
      </dgm:t>
    </dgm:pt>
    <dgm:pt modelId="{4D25C020-CFD2-4A0E-8922-F3FEF17DDC5A}" type="sibTrans" cxnId="{2F26DB03-E4CD-4B39-B7E7-8D40122BB344}">
      <dgm:prSet/>
      <dgm:spPr/>
      <dgm:t>
        <a:bodyPr/>
        <a:lstStyle/>
        <a:p>
          <a:endParaRPr lang="ru-RU"/>
        </a:p>
      </dgm:t>
    </dgm:pt>
    <dgm:pt modelId="{06AD5BE7-6593-49A9-95B1-4F526BB44C9A}" type="pres">
      <dgm:prSet presAssocID="{F08678CB-2DB6-4A23-ADB7-3D9D9A710AAA}" presName="linearFlow" presStyleCnt="0">
        <dgm:presLayoutVars>
          <dgm:dir/>
          <dgm:resizeHandles val="exact"/>
        </dgm:presLayoutVars>
      </dgm:prSet>
      <dgm:spPr/>
    </dgm:pt>
    <dgm:pt modelId="{8FA41863-A464-484C-8540-CD0230B86358}" type="pres">
      <dgm:prSet presAssocID="{7CA14A7B-C504-4ED0-8621-CBFBEB941DC3}" presName="composite" presStyleCnt="0"/>
      <dgm:spPr/>
    </dgm:pt>
    <dgm:pt modelId="{5596619A-6518-4C56-9F33-005E85ED802C}" type="pres">
      <dgm:prSet presAssocID="{7CA14A7B-C504-4ED0-8621-CBFBEB941DC3}" presName="imgShp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</dgm:spPr>
    </dgm:pt>
    <dgm:pt modelId="{BAA0E017-CF27-456C-AEA7-B1DB6BA5A23D}" type="pres">
      <dgm:prSet presAssocID="{7CA14A7B-C504-4ED0-8621-CBFBEB941DC3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2A9E0C-4443-4EF3-87F5-64FFD0E6DF28}" type="pres">
      <dgm:prSet presAssocID="{3F5FAA60-40DB-428C-81BC-9190F498366B}" presName="spacing" presStyleCnt="0"/>
      <dgm:spPr/>
    </dgm:pt>
    <dgm:pt modelId="{341BA9DB-FAC8-4F4C-AAA9-10227671829E}" type="pres">
      <dgm:prSet presAssocID="{D546E819-ED66-443B-BDE2-78EEDACB8240}" presName="composite" presStyleCnt="0"/>
      <dgm:spPr/>
    </dgm:pt>
    <dgm:pt modelId="{764B0E58-6AE0-4821-9396-13AF97FC4B62}" type="pres">
      <dgm:prSet presAssocID="{D546E819-ED66-443B-BDE2-78EEDACB8240}" presName="imgShp" presStyleLbl="fgImgPlace1" presStyleIdx="1" presStyleCnt="4"/>
      <dgm:spPr>
        <a:blipFill rotWithShape="1">
          <a:blip xmlns:r="http://schemas.openxmlformats.org/officeDocument/2006/relationships" r:embed="rId2"/>
          <a:srcRect/>
          <a:stretch>
            <a:fillRect l="-38000" r="-38000"/>
          </a:stretch>
        </a:blipFill>
      </dgm:spPr>
    </dgm:pt>
    <dgm:pt modelId="{6AA5BDE3-9E96-4665-B340-5CF03E4A62E6}" type="pres">
      <dgm:prSet presAssocID="{D546E819-ED66-443B-BDE2-78EEDACB8240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F0FD4-CC5F-4158-93E5-FD9A641E04F4}" type="pres">
      <dgm:prSet presAssocID="{48B90A51-3AA0-43F9-A416-64CEE9D8794B}" presName="spacing" presStyleCnt="0"/>
      <dgm:spPr/>
    </dgm:pt>
    <dgm:pt modelId="{BCA36B20-19BD-459F-BA7B-5AEE026E105E}" type="pres">
      <dgm:prSet presAssocID="{F89C96BB-0779-4BBA-B4FE-D5900001EE78}" presName="composite" presStyleCnt="0"/>
      <dgm:spPr/>
    </dgm:pt>
    <dgm:pt modelId="{36969A9B-C3F8-47C4-AE1B-6577C1810280}" type="pres">
      <dgm:prSet presAssocID="{F89C96BB-0779-4BBA-B4FE-D5900001EE78}" presName="imgShp" presStyleLbl="fgImgPlace1" presStyleIdx="2" presStyleCnt="4"/>
      <dgm:spPr>
        <a:blipFill rotWithShape="1">
          <a:blip xmlns:r="http://schemas.openxmlformats.org/officeDocument/2006/relationships" r:embed="rId3"/>
          <a:srcRect/>
          <a:stretch>
            <a:fillRect l="-20000" r="-20000"/>
          </a:stretch>
        </a:blipFill>
      </dgm:spPr>
    </dgm:pt>
    <dgm:pt modelId="{8FA1D08E-7622-4ECC-9557-E299381F221E}" type="pres">
      <dgm:prSet presAssocID="{F89C96BB-0779-4BBA-B4FE-D5900001EE78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C4E067-248E-482C-B4DB-A7995AF98315}" type="pres">
      <dgm:prSet presAssocID="{8D35A6D3-69CC-4BB2-A703-CF35488506E8}" presName="spacing" presStyleCnt="0"/>
      <dgm:spPr/>
    </dgm:pt>
    <dgm:pt modelId="{7A93EF8E-87BE-45B4-B8AD-5B2B0064113E}" type="pres">
      <dgm:prSet presAssocID="{04563786-3145-43DC-884E-7EB392A950D9}" presName="composite" presStyleCnt="0"/>
      <dgm:spPr/>
    </dgm:pt>
    <dgm:pt modelId="{7B91A64A-3694-4665-8F8F-138E72537094}" type="pres">
      <dgm:prSet presAssocID="{04563786-3145-43DC-884E-7EB392A950D9}" presName="imgShp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l="-34000" r="-34000"/>
          </a:stretch>
        </a:blipFill>
      </dgm:spPr>
    </dgm:pt>
    <dgm:pt modelId="{58C7ABA5-10CB-4361-8A22-555F948717AE}" type="pres">
      <dgm:prSet presAssocID="{04563786-3145-43DC-884E-7EB392A950D9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EFB320-650C-4AEF-8316-3E7909D76F48}" type="presOf" srcId="{F08678CB-2DB6-4A23-ADB7-3D9D9A710AAA}" destId="{06AD5BE7-6593-49A9-95B1-4F526BB44C9A}" srcOrd="0" destOrd="0" presId="urn:microsoft.com/office/officeart/2005/8/layout/vList3"/>
    <dgm:cxn modelId="{43632866-5858-4232-9C66-88FE51308C33}" srcId="{F08678CB-2DB6-4A23-ADB7-3D9D9A710AAA}" destId="{7CA14A7B-C504-4ED0-8621-CBFBEB941DC3}" srcOrd="0" destOrd="0" parTransId="{2B46C1BB-65C9-401E-AADB-A5156A6AD51C}" sibTransId="{3F5FAA60-40DB-428C-81BC-9190F498366B}"/>
    <dgm:cxn modelId="{62510E4C-683A-45AF-8599-2C7491D8A85C}" srcId="{F08678CB-2DB6-4A23-ADB7-3D9D9A710AAA}" destId="{F89C96BB-0779-4BBA-B4FE-D5900001EE78}" srcOrd="2" destOrd="0" parTransId="{D503CA84-FD73-497A-9BB8-DAA1FDC83664}" sibTransId="{8D35A6D3-69CC-4BB2-A703-CF35488506E8}"/>
    <dgm:cxn modelId="{CCC120FE-A0C4-4088-9405-4FAAE9B06E55}" srcId="{F08678CB-2DB6-4A23-ADB7-3D9D9A710AAA}" destId="{D546E819-ED66-443B-BDE2-78EEDACB8240}" srcOrd="1" destOrd="0" parTransId="{477EB9B8-3BC9-43DD-AB09-96A1FE68C3B5}" sibTransId="{48B90A51-3AA0-43F9-A416-64CEE9D8794B}"/>
    <dgm:cxn modelId="{9D21C120-A4CF-42A3-9057-73433A91AF60}" type="presOf" srcId="{7CA14A7B-C504-4ED0-8621-CBFBEB941DC3}" destId="{BAA0E017-CF27-456C-AEA7-B1DB6BA5A23D}" srcOrd="0" destOrd="0" presId="urn:microsoft.com/office/officeart/2005/8/layout/vList3"/>
    <dgm:cxn modelId="{2F26DB03-E4CD-4B39-B7E7-8D40122BB344}" srcId="{F08678CB-2DB6-4A23-ADB7-3D9D9A710AAA}" destId="{04563786-3145-43DC-884E-7EB392A950D9}" srcOrd="3" destOrd="0" parTransId="{BD47D6F7-1090-43F8-8AF6-D335328AB9D8}" sibTransId="{4D25C020-CFD2-4A0E-8922-F3FEF17DDC5A}"/>
    <dgm:cxn modelId="{DB50BC75-2C3E-440F-8319-A45FFEF30D18}" type="presOf" srcId="{F89C96BB-0779-4BBA-B4FE-D5900001EE78}" destId="{8FA1D08E-7622-4ECC-9557-E299381F221E}" srcOrd="0" destOrd="0" presId="urn:microsoft.com/office/officeart/2005/8/layout/vList3"/>
    <dgm:cxn modelId="{14F9F7FF-7C9B-44B4-8928-9055CB960C28}" type="presOf" srcId="{D546E819-ED66-443B-BDE2-78EEDACB8240}" destId="{6AA5BDE3-9E96-4665-B340-5CF03E4A62E6}" srcOrd="0" destOrd="0" presId="urn:microsoft.com/office/officeart/2005/8/layout/vList3"/>
    <dgm:cxn modelId="{EB65BF33-948E-42FD-82CF-B7592FBD6B6D}" type="presOf" srcId="{04563786-3145-43DC-884E-7EB392A950D9}" destId="{58C7ABA5-10CB-4361-8A22-555F948717AE}" srcOrd="0" destOrd="0" presId="urn:microsoft.com/office/officeart/2005/8/layout/vList3"/>
    <dgm:cxn modelId="{951E2C6B-A424-457B-8986-5192BD1B617C}" type="presParOf" srcId="{06AD5BE7-6593-49A9-95B1-4F526BB44C9A}" destId="{8FA41863-A464-484C-8540-CD0230B86358}" srcOrd="0" destOrd="0" presId="urn:microsoft.com/office/officeart/2005/8/layout/vList3"/>
    <dgm:cxn modelId="{177F1557-8E74-4650-A3EC-288D1CE498BC}" type="presParOf" srcId="{8FA41863-A464-484C-8540-CD0230B86358}" destId="{5596619A-6518-4C56-9F33-005E85ED802C}" srcOrd="0" destOrd="0" presId="urn:microsoft.com/office/officeart/2005/8/layout/vList3"/>
    <dgm:cxn modelId="{1785C617-788E-4068-B049-0F3F16FF4EC6}" type="presParOf" srcId="{8FA41863-A464-484C-8540-CD0230B86358}" destId="{BAA0E017-CF27-456C-AEA7-B1DB6BA5A23D}" srcOrd="1" destOrd="0" presId="urn:microsoft.com/office/officeart/2005/8/layout/vList3"/>
    <dgm:cxn modelId="{F3401C3A-58AE-4EE1-B0C1-32141A29876B}" type="presParOf" srcId="{06AD5BE7-6593-49A9-95B1-4F526BB44C9A}" destId="{532A9E0C-4443-4EF3-87F5-64FFD0E6DF28}" srcOrd="1" destOrd="0" presId="urn:microsoft.com/office/officeart/2005/8/layout/vList3"/>
    <dgm:cxn modelId="{F806A0B3-712D-4612-81C4-EE17817CD1E6}" type="presParOf" srcId="{06AD5BE7-6593-49A9-95B1-4F526BB44C9A}" destId="{341BA9DB-FAC8-4F4C-AAA9-10227671829E}" srcOrd="2" destOrd="0" presId="urn:microsoft.com/office/officeart/2005/8/layout/vList3"/>
    <dgm:cxn modelId="{0971A498-F054-4A56-803B-AE32254602E6}" type="presParOf" srcId="{341BA9DB-FAC8-4F4C-AAA9-10227671829E}" destId="{764B0E58-6AE0-4821-9396-13AF97FC4B62}" srcOrd="0" destOrd="0" presId="urn:microsoft.com/office/officeart/2005/8/layout/vList3"/>
    <dgm:cxn modelId="{8D569229-A630-459F-9DDD-751716437B16}" type="presParOf" srcId="{341BA9DB-FAC8-4F4C-AAA9-10227671829E}" destId="{6AA5BDE3-9E96-4665-B340-5CF03E4A62E6}" srcOrd="1" destOrd="0" presId="urn:microsoft.com/office/officeart/2005/8/layout/vList3"/>
    <dgm:cxn modelId="{9338BA79-0F06-4402-9EFE-9779BA97F126}" type="presParOf" srcId="{06AD5BE7-6593-49A9-95B1-4F526BB44C9A}" destId="{4E7F0FD4-CC5F-4158-93E5-FD9A641E04F4}" srcOrd="3" destOrd="0" presId="urn:microsoft.com/office/officeart/2005/8/layout/vList3"/>
    <dgm:cxn modelId="{F38CDC67-D864-4EE8-987B-FA7766E01088}" type="presParOf" srcId="{06AD5BE7-6593-49A9-95B1-4F526BB44C9A}" destId="{BCA36B20-19BD-459F-BA7B-5AEE026E105E}" srcOrd="4" destOrd="0" presId="urn:microsoft.com/office/officeart/2005/8/layout/vList3"/>
    <dgm:cxn modelId="{BD90D304-79DD-499C-93DF-9E61B3185A0B}" type="presParOf" srcId="{BCA36B20-19BD-459F-BA7B-5AEE026E105E}" destId="{36969A9B-C3F8-47C4-AE1B-6577C1810280}" srcOrd="0" destOrd="0" presId="urn:microsoft.com/office/officeart/2005/8/layout/vList3"/>
    <dgm:cxn modelId="{2553EEC3-3E49-4BA5-974A-54230F3F66B7}" type="presParOf" srcId="{BCA36B20-19BD-459F-BA7B-5AEE026E105E}" destId="{8FA1D08E-7622-4ECC-9557-E299381F221E}" srcOrd="1" destOrd="0" presId="urn:microsoft.com/office/officeart/2005/8/layout/vList3"/>
    <dgm:cxn modelId="{2237DABC-03B4-4793-A847-18AD204819B2}" type="presParOf" srcId="{06AD5BE7-6593-49A9-95B1-4F526BB44C9A}" destId="{8CC4E067-248E-482C-B4DB-A7995AF98315}" srcOrd="5" destOrd="0" presId="urn:microsoft.com/office/officeart/2005/8/layout/vList3"/>
    <dgm:cxn modelId="{CC9D1781-CAE5-4DDC-9A7F-98CF54316644}" type="presParOf" srcId="{06AD5BE7-6593-49A9-95B1-4F526BB44C9A}" destId="{7A93EF8E-87BE-45B4-B8AD-5B2B0064113E}" srcOrd="6" destOrd="0" presId="urn:microsoft.com/office/officeart/2005/8/layout/vList3"/>
    <dgm:cxn modelId="{D5C092B9-2957-48B1-AF9D-AD4C852A6F62}" type="presParOf" srcId="{7A93EF8E-87BE-45B4-B8AD-5B2B0064113E}" destId="{7B91A64A-3694-4665-8F8F-138E72537094}" srcOrd="0" destOrd="0" presId="urn:microsoft.com/office/officeart/2005/8/layout/vList3"/>
    <dgm:cxn modelId="{81F8C3BB-AA1D-4624-A08E-1D970887F7E1}" type="presParOf" srcId="{7A93EF8E-87BE-45B4-B8AD-5B2B0064113E}" destId="{58C7ABA5-10CB-4361-8A22-555F948717A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6C8E66-B026-471B-81A2-6D62F287E52F}" type="doc">
      <dgm:prSet loTypeId="urn:microsoft.com/office/officeart/2005/8/layout/pList2" loCatId="list" qsTypeId="urn:microsoft.com/office/officeart/2005/8/quickstyle/simple1" qsCatId="simple" csTypeId="urn:microsoft.com/office/officeart/2005/8/colors/accent0_1" csCatId="mainScheme" phldr="1"/>
      <dgm:spPr/>
    </dgm:pt>
    <dgm:pt modelId="{821DD891-C769-41FC-AAF9-4B69D1B16CA0}">
      <dgm:prSet phldrT="[Текст]" custT="1"/>
      <dgm:spPr/>
      <dgm:t>
        <a:bodyPr/>
        <a:lstStyle/>
        <a:p>
          <a:r>
            <a:rPr lang="ru-RU" sz="1600" b="1" i="1" dirty="0">
              <a:solidFill>
                <a:srgbClr val="002060"/>
              </a:solidFill>
            </a:rPr>
            <a:t>Духовно-нравственное и патриотическое воспитание остаётся важным содержательным компонентом деятельности ФИП, обеспечивая баланс между традицией и инновацией</a:t>
          </a:r>
        </a:p>
      </dgm:t>
    </dgm:pt>
    <dgm:pt modelId="{40057A26-8C3E-4195-AFBB-44949732B9ED}" type="parTrans" cxnId="{8240FB4C-BD46-45DD-99BA-01EC901B56D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8EAB592-5EBF-4813-A0F9-952F46800EAB}" type="sibTrans" cxnId="{8240FB4C-BD46-45DD-99BA-01EC901B56D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67C19DD-A388-4AC9-9FC9-C2F4CC863998}">
      <dgm:prSet custT="1"/>
      <dgm:spPr/>
      <dgm:t>
        <a:bodyPr/>
        <a:lstStyle/>
        <a:p>
          <a:r>
            <a:rPr lang="ru-RU" sz="1600" b="1" i="1" dirty="0">
              <a:solidFill>
                <a:srgbClr val="002060"/>
              </a:solidFill>
            </a:rPr>
            <a:t>Сложившиеся механизмы сетевого взаимодействия и партнёрства приобретают системный характер, обеспечивая переход от разрозненных инициатив к формированию единого профессионального сообщества</a:t>
          </a:r>
        </a:p>
      </dgm:t>
    </dgm:pt>
    <dgm:pt modelId="{1D738758-1D8D-4203-AA2B-9135E8861406}" type="parTrans" cxnId="{77367A44-6E59-4187-935C-FE91C2CAAE9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1D84BB3-2B4D-4A0C-8FC5-421FCF6AC2FA}" type="sibTrans" cxnId="{77367A44-6E59-4187-935C-FE91C2CAAE9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6C0E45-3DDB-4C32-983F-DEE3E3DD4820}">
      <dgm:prSet custT="1"/>
      <dgm:spPr/>
      <dgm:t>
        <a:bodyPr/>
        <a:lstStyle/>
        <a:p>
          <a:r>
            <a:rPr lang="ru-RU" sz="1600" b="1" i="1" dirty="0">
              <a:solidFill>
                <a:srgbClr val="002060"/>
              </a:solidFill>
            </a:rPr>
            <a:t>Система распространения инновационных практик демонстрирует положительную динамику и активное развитие, однако в настоящее время остаётся преимущественно локальной – ограниченной рамками отдельных муниципалитетов и регионов</a:t>
          </a:r>
        </a:p>
      </dgm:t>
    </dgm:pt>
    <dgm:pt modelId="{8EAB65EF-00DC-417E-8BAB-DF2E11EACE07}" type="parTrans" cxnId="{2BED776A-1F74-4ED7-BB7A-752E1354CFF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5C6F0A6-5365-48B5-B9D0-5D2E1DA0CAD0}" type="sibTrans" cxnId="{2BED776A-1F74-4ED7-BB7A-752E1354CFF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D60204D-3DA8-4941-BB90-7712D4A77AAB}">
      <dgm:prSet phldrT="[Текст]" custT="1"/>
      <dgm:spPr/>
      <dgm:t>
        <a:bodyPr/>
        <a:lstStyle/>
        <a:p>
          <a:r>
            <a:rPr lang="ru-RU" sz="1600" b="1" i="1">
              <a:solidFill>
                <a:srgbClr val="002060"/>
              </a:solidFill>
            </a:rPr>
            <a:t>Сеть ФИП обеспечивает масштабное внедрение инноваций на всех уровнях образования, выступая связующим звеном между школой, колледжем, вузом и отраслевыми организациями</a:t>
          </a:r>
          <a:endParaRPr lang="ru-RU" sz="1600" b="1" i="1" dirty="0">
            <a:solidFill>
              <a:srgbClr val="002060"/>
            </a:solidFill>
          </a:endParaRPr>
        </a:p>
      </dgm:t>
    </dgm:pt>
    <dgm:pt modelId="{BA7B41FC-0C30-4160-B9F9-7809296E640E}" type="parTrans" cxnId="{7A5EFD93-7DEF-4CF2-84D0-8990AC00EC1A}">
      <dgm:prSet/>
      <dgm:spPr/>
      <dgm:t>
        <a:bodyPr/>
        <a:lstStyle/>
        <a:p>
          <a:endParaRPr lang="ru-RU"/>
        </a:p>
      </dgm:t>
    </dgm:pt>
    <dgm:pt modelId="{8B0BB989-CE15-45B4-9A42-DE406B2D500A}" type="sibTrans" cxnId="{7A5EFD93-7DEF-4CF2-84D0-8990AC00EC1A}">
      <dgm:prSet/>
      <dgm:spPr/>
      <dgm:t>
        <a:bodyPr/>
        <a:lstStyle/>
        <a:p>
          <a:endParaRPr lang="ru-RU"/>
        </a:p>
      </dgm:t>
    </dgm:pt>
    <dgm:pt modelId="{5D9F9715-26D8-452E-85ED-8A77D4A1E705}" type="pres">
      <dgm:prSet presAssocID="{7F6C8E66-B026-471B-81A2-6D62F287E52F}" presName="Name0" presStyleCnt="0">
        <dgm:presLayoutVars>
          <dgm:dir/>
          <dgm:resizeHandles val="exact"/>
        </dgm:presLayoutVars>
      </dgm:prSet>
      <dgm:spPr/>
    </dgm:pt>
    <dgm:pt modelId="{5D425DEF-F74A-46A6-ACBA-1B66FB630BB5}" type="pres">
      <dgm:prSet presAssocID="{7F6C8E66-B026-471B-81A2-6D62F287E52F}" presName="bkgdShp" presStyleLbl="alignAccFollowNode1" presStyleIdx="0" presStyleCnt="1"/>
      <dgm:spPr/>
    </dgm:pt>
    <dgm:pt modelId="{0E45C51A-EE3A-4376-A144-BC192CF90916}" type="pres">
      <dgm:prSet presAssocID="{7F6C8E66-B026-471B-81A2-6D62F287E52F}" presName="linComp" presStyleCnt="0"/>
      <dgm:spPr/>
    </dgm:pt>
    <dgm:pt modelId="{95EBE534-B9F1-49B4-89FC-C397E92059A0}" type="pres">
      <dgm:prSet presAssocID="{821DD891-C769-41FC-AAF9-4B69D1B16CA0}" presName="compNode" presStyleCnt="0"/>
      <dgm:spPr/>
    </dgm:pt>
    <dgm:pt modelId="{79FA32B1-237D-48E7-B912-5A343F72B32F}" type="pres">
      <dgm:prSet presAssocID="{821DD891-C769-41FC-AAF9-4B69D1B16CA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07BF6-2D5C-4DCF-BFCD-4295121061C2}" type="pres">
      <dgm:prSet presAssocID="{821DD891-C769-41FC-AAF9-4B69D1B16CA0}" presName="invisiNode" presStyleLbl="node1" presStyleIdx="0" presStyleCnt="4"/>
      <dgm:spPr/>
    </dgm:pt>
    <dgm:pt modelId="{E238E3D2-10DD-4CD2-871C-3E14B5F7E49C}" type="pres">
      <dgm:prSet presAssocID="{821DD891-C769-41FC-AAF9-4B69D1B16CA0}" presName="imagNode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l="-10000" r="-10000"/>
          </a:stretch>
        </a:blipFill>
      </dgm:spPr>
    </dgm:pt>
    <dgm:pt modelId="{C3C80E33-A1E8-4E5A-B837-DE66ED062129}" type="pres">
      <dgm:prSet presAssocID="{D8EAB592-5EBF-4813-A0F9-952F46800EA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1EC02F2-CE66-40D1-9270-354B4121B519}" type="pres">
      <dgm:prSet presAssocID="{CD60204D-3DA8-4941-BB90-7712D4A77AAB}" presName="compNode" presStyleCnt="0"/>
      <dgm:spPr/>
    </dgm:pt>
    <dgm:pt modelId="{A3471C10-86A7-4EA4-BF8E-2CE269E63AD7}" type="pres">
      <dgm:prSet presAssocID="{CD60204D-3DA8-4941-BB90-7712D4A77AA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7217D-DDE9-49D3-8270-82B0750018C0}" type="pres">
      <dgm:prSet presAssocID="{CD60204D-3DA8-4941-BB90-7712D4A77AAB}" presName="invisiNode" presStyleLbl="node1" presStyleIdx="1" presStyleCnt="4"/>
      <dgm:spPr/>
    </dgm:pt>
    <dgm:pt modelId="{A3FBC02C-CDD1-4CA6-AED5-6488D6C59A8B}" type="pres">
      <dgm:prSet presAssocID="{CD60204D-3DA8-4941-BB90-7712D4A77AAB}" presName="imagNode" presStyleLbl="fgImgPlace1" presStyleIdx="1" presStyleCnt="4"/>
      <dgm:spPr>
        <a:blipFill rotWithShape="1">
          <a:blip xmlns:r="http://schemas.openxmlformats.org/officeDocument/2006/relationships" r:embed="rId2"/>
          <a:srcRect/>
          <a:stretch>
            <a:fillRect t="-6000" b="-6000"/>
          </a:stretch>
        </a:blipFill>
      </dgm:spPr>
    </dgm:pt>
    <dgm:pt modelId="{C37EA6D1-5867-4B96-B5E3-A1E1B809C7BD}" type="pres">
      <dgm:prSet presAssocID="{8B0BB989-CE15-45B4-9A42-DE406B2D500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246CD8C-4440-4C3A-9AD1-B16FB10D8954}" type="pres">
      <dgm:prSet presAssocID="{B67C19DD-A388-4AC9-9FC9-C2F4CC863998}" presName="compNode" presStyleCnt="0"/>
      <dgm:spPr/>
    </dgm:pt>
    <dgm:pt modelId="{BACCD03B-980F-4B29-988A-5C8106E12CFB}" type="pres">
      <dgm:prSet presAssocID="{B67C19DD-A388-4AC9-9FC9-C2F4CC86399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3DB6E-88A7-4D86-AC5A-62CDB355275C}" type="pres">
      <dgm:prSet presAssocID="{B67C19DD-A388-4AC9-9FC9-C2F4CC863998}" presName="invisiNode" presStyleLbl="node1" presStyleIdx="2" presStyleCnt="4"/>
      <dgm:spPr/>
    </dgm:pt>
    <dgm:pt modelId="{C76F1216-EDCE-4117-9D7D-B1861FB7B475}" type="pres">
      <dgm:prSet presAssocID="{B67C19DD-A388-4AC9-9FC9-C2F4CC863998}" presName="imagNode" presStyleLbl="fgImgPlace1" presStyleIdx="2" presStyleCnt="4"/>
      <dgm:spPr>
        <a:blipFill rotWithShape="1">
          <a:blip xmlns:r="http://schemas.openxmlformats.org/officeDocument/2006/relationships" r:embed="rId3"/>
          <a:srcRect/>
          <a:stretch>
            <a:fillRect l="-22000" r="-22000"/>
          </a:stretch>
        </a:blipFill>
      </dgm:spPr>
    </dgm:pt>
    <dgm:pt modelId="{FBDDD9D3-FE63-4227-8C08-5FBB21B32950}" type="pres">
      <dgm:prSet presAssocID="{D1D84BB3-2B4D-4A0C-8FC5-421FCF6AC2F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12D10B7-34D0-4D92-BC50-C72180A46D20}" type="pres">
      <dgm:prSet presAssocID="{AC6C0E45-3DDB-4C32-983F-DEE3E3DD4820}" presName="compNode" presStyleCnt="0"/>
      <dgm:spPr/>
    </dgm:pt>
    <dgm:pt modelId="{6E620C5E-B689-4929-BC6B-7E5CE484591D}" type="pres">
      <dgm:prSet presAssocID="{AC6C0E45-3DDB-4C32-983F-DEE3E3DD4820}" presName="node" presStyleLbl="node1" presStyleIdx="3" presStyleCnt="4" custScaleX="126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E5C51F-33C6-4F45-BAE3-C81CF2934BD9}" type="pres">
      <dgm:prSet presAssocID="{AC6C0E45-3DDB-4C32-983F-DEE3E3DD4820}" presName="invisiNode" presStyleLbl="node1" presStyleIdx="3" presStyleCnt="4"/>
      <dgm:spPr/>
    </dgm:pt>
    <dgm:pt modelId="{A7673C9F-C7AB-4A2B-91C3-103C307D866A}" type="pres">
      <dgm:prSet presAssocID="{AC6C0E45-3DDB-4C32-983F-DEE3E3DD4820}" presName="imagNode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l="-12000" r="-12000"/>
          </a:stretch>
        </a:blipFill>
      </dgm:spPr>
    </dgm:pt>
  </dgm:ptLst>
  <dgm:cxnLst>
    <dgm:cxn modelId="{850CCBAA-7EE2-4FC2-B014-9F197892B72F}" type="presOf" srcId="{8B0BB989-CE15-45B4-9A42-DE406B2D500A}" destId="{C37EA6D1-5867-4B96-B5E3-A1E1B809C7BD}" srcOrd="0" destOrd="0" presId="urn:microsoft.com/office/officeart/2005/8/layout/pList2"/>
    <dgm:cxn modelId="{2BED776A-1F74-4ED7-BB7A-752E1354CFF1}" srcId="{7F6C8E66-B026-471B-81A2-6D62F287E52F}" destId="{AC6C0E45-3DDB-4C32-983F-DEE3E3DD4820}" srcOrd="3" destOrd="0" parTransId="{8EAB65EF-00DC-417E-8BAB-DF2E11EACE07}" sibTransId="{B5C6F0A6-5365-48B5-B9D0-5D2E1DA0CAD0}"/>
    <dgm:cxn modelId="{1C24B42C-496A-4B7A-9C05-7F676B723BDE}" type="presOf" srcId="{7F6C8E66-B026-471B-81A2-6D62F287E52F}" destId="{5D9F9715-26D8-452E-85ED-8A77D4A1E705}" srcOrd="0" destOrd="0" presId="urn:microsoft.com/office/officeart/2005/8/layout/pList2"/>
    <dgm:cxn modelId="{051886C3-0061-4260-99DE-830A46C92AA0}" type="presOf" srcId="{B67C19DD-A388-4AC9-9FC9-C2F4CC863998}" destId="{BACCD03B-980F-4B29-988A-5C8106E12CFB}" srcOrd="0" destOrd="0" presId="urn:microsoft.com/office/officeart/2005/8/layout/pList2"/>
    <dgm:cxn modelId="{3570BEBF-31C6-4575-A60E-4E30756AC055}" type="presOf" srcId="{AC6C0E45-3DDB-4C32-983F-DEE3E3DD4820}" destId="{6E620C5E-B689-4929-BC6B-7E5CE484591D}" srcOrd="0" destOrd="0" presId="urn:microsoft.com/office/officeart/2005/8/layout/pList2"/>
    <dgm:cxn modelId="{6D32FFA9-0D42-47D4-B485-789B59E0273A}" type="presOf" srcId="{821DD891-C769-41FC-AAF9-4B69D1B16CA0}" destId="{79FA32B1-237D-48E7-B912-5A343F72B32F}" srcOrd="0" destOrd="0" presId="urn:microsoft.com/office/officeart/2005/8/layout/pList2"/>
    <dgm:cxn modelId="{7A5EFD93-7DEF-4CF2-84D0-8990AC00EC1A}" srcId="{7F6C8E66-B026-471B-81A2-6D62F287E52F}" destId="{CD60204D-3DA8-4941-BB90-7712D4A77AAB}" srcOrd="1" destOrd="0" parTransId="{BA7B41FC-0C30-4160-B9F9-7809296E640E}" sibTransId="{8B0BB989-CE15-45B4-9A42-DE406B2D500A}"/>
    <dgm:cxn modelId="{DEAA5402-9B9B-4DA6-AE5A-91CE3E50890E}" type="presOf" srcId="{D1D84BB3-2B4D-4A0C-8FC5-421FCF6AC2FA}" destId="{FBDDD9D3-FE63-4227-8C08-5FBB21B32950}" srcOrd="0" destOrd="0" presId="urn:microsoft.com/office/officeart/2005/8/layout/pList2"/>
    <dgm:cxn modelId="{8240FB4C-BD46-45DD-99BA-01EC901B56D1}" srcId="{7F6C8E66-B026-471B-81A2-6D62F287E52F}" destId="{821DD891-C769-41FC-AAF9-4B69D1B16CA0}" srcOrd="0" destOrd="0" parTransId="{40057A26-8C3E-4195-AFBB-44949732B9ED}" sibTransId="{D8EAB592-5EBF-4813-A0F9-952F46800EAB}"/>
    <dgm:cxn modelId="{49FED006-107B-4C08-BA01-38F311B4574C}" type="presOf" srcId="{D8EAB592-5EBF-4813-A0F9-952F46800EAB}" destId="{C3C80E33-A1E8-4E5A-B837-DE66ED062129}" srcOrd="0" destOrd="0" presId="urn:microsoft.com/office/officeart/2005/8/layout/pList2"/>
    <dgm:cxn modelId="{77367A44-6E59-4187-935C-FE91C2CAAE92}" srcId="{7F6C8E66-B026-471B-81A2-6D62F287E52F}" destId="{B67C19DD-A388-4AC9-9FC9-C2F4CC863998}" srcOrd="2" destOrd="0" parTransId="{1D738758-1D8D-4203-AA2B-9135E8861406}" sibTransId="{D1D84BB3-2B4D-4A0C-8FC5-421FCF6AC2FA}"/>
    <dgm:cxn modelId="{B16FA56F-DB82-4E5A-8D7C-EF241268165B}" type="presOf" srcId="{CD60204D-3DA8-4941-BB90-7712D4A77AAB}" destId="{A3471C10-86A7-4EA4-BF8E-2CE269E63AD7}" srcOrd="0" destOrd="0" presId="urn:microsoft.com/office/officeart/2005/8/layout/pList2"/>
    <dgm:cxn modelId="{147D38D4-66CA-4D6A-BE35-B34FAA56D684}" type="presParOf" srcId="{5D9F9715-26D8-452E-85ED-8A77D4A1E705}" destId="{5D425DEF-F74A-46A6-ACBA-1B66FB630BB5}" srcOrd="0" destOrd="0" presId="urn:microsoft.com/office/officeart/2005/8/layout/pList2"/>
    <dgm:cxn modelId="{71C83D54-AC32-4E90-9BC7-66DE4CE22E6A}" type="presParOf" srcId="{5D9F9715-26D8-452E-85ED-8A77D4A1E705}" destId="{0E45C51A-EE3A-4376-A144-BC192CF90916}" srcOrd="1" destOrd="0" presId="urn:microsoft.com/office/officeart/2005/8/layout/pList2"/>
    <dgm:cxn modelId="{3424B24F-D48B-4525-BA7F-0F9E7E1536F5}" type="presParOf" srcId="{0E45C51A-EE3A-4376-A144-BC192CF90916}" destId="{95EBE534-B9F1-49B4-89FC-C397E92059A0}" srcOrd="0" destOrd="0" presId="urn:microsoft.com/office/officeart/2005/8/layout/pList2"/>
    <dgm:cxn modelId="{1D5C0C63-4BC9-40FF-B436-AD8244BD5E46}" type="presParOf" srcId="{95EBE534-B9F1-49B4-89FC-C397E92059A0}" destId="{79FA32B1-237D-48E7-B912-5A343F72B32F}" srcOrd="0" destOrd="0" presId="urn:microsoft.com/office/officeart/2005/8/layout/pList2"/>
    <dgm:cxn modelId="{7D1DD0E5-D715-4FDA-8D14-E22556FD1AAD}" type="presParOf" srcId="{95EBE534-B9F1-49B4-89FC-C397E92059A0}" destId="{85D07BF6-2D5C-4DCF-BFCD-4295121061C2}" srcOrd="1" destOrd="0" presId="urn:microsoft.com/office/officeart/2005/8/layout/pList2"/>
    <dgm:cxn modelId="{2CEC4C60-F037-4870-B3B5-B86B971CBE02}" type="presParOf" srcId="{95EBE534-B9F1-49B4-89FC-C397E92059A0}" destId="{E238E3D2-10DD-4CD2-871C-3E14B5F7E49C}" srcOrd="2" destOrd="0" presId="urn:microsoft.com/office/officeart/2005/8/layout/pList2"/>
    <dgm:cxn modelId="{F45719F6-54EC-4BC9-A5C6-7321A9E72C66}" type="presParOf" srcId="{0E45C51A-EE3A-4376-A144-BC192CF90916}" destId="{C3C80E33-A1E8-4E5A-B837-DE66ED062129}" srcOrd="1" destOrd="0" presId="urn:microsoft.com/office/officeart/2005/8/layout/pList2"/>
    <dgm:cxn modelId="{CC03ADCB-85D6-4E77-9B3A-F98C3B4A0D0B}" type="presParOf" srcId="{0E45C51A-EE3A-4376-A144-BC192CF90916}" destId="{C1EC02F2-CE66-40D1-9270-354B4121B519}" srcOrd="2" destOrd="0" presId="urn:microsoft.com/office/officeart/2005/8/layout/pList2"/>
    <dgm:cxn modelId="{EF939093-5332-4DEC-9F84-7AD975CA8A0F}" type="presParOf" srcId="{C1EC02F2-CE66-40D1-9270-354B4121B519}" destId="{A3471C10-86A7-4EA4-BF8E-2CE269E63AD7}" srcOrd="0" destOrd="0" presId="urn:microsoft.com/office/officeart/2005/8/layout/pList2"/>
    <dgm:cxn modelId="{EACF7DC0-FBBE-4705-B092-7EA3D80162FA}" type="presParOf" srcId="{C1EC02F2-CE66-40D1-9270-354B4121B519}" destId="{8B97217D-DDE9-49D3-8270-82B0750018C0}" srcOrd="1" destOrd="0" presId="urn:microsoft.com/office/officeart/2005/8/layout/pList2"/>
    <dgm:cxn modelId="{A4D507B3-19C1-4C35-8284-98ACBCF1109A}" type="presParOf" srcId="{C1EC02F2-CE66-40D1-9270-354B4121B519}" destId="{A3FBC02C-CDD1-4CA6-AED5-6488D6C59A8B}" srcOrd="2" destOrd="0" presId="urn:microsoft.com/office/officeart/2005/8/layout/pList2"/>
    <dgm:cxn modelId="{9F202E7A-1155-490A-8F37-327A115CFCC9}" type="presParOf" srcId="{0E45C51A-EE3A-4376-A144-BC192CF90916}" destId="{C37EA6D1-5867-4B96-B5E3-A1E1B809C7BD}" srcOrd="3" destOrd="0" presId="urn:microsoft.com/office/officeart/2005/8/layout/pList2"/>
    <dgm:cxn modelId="{7AA7F9F3-F08C-4A7A-97AF-1613EC9E3474}" type="presParOf" srcId="{0E45C51A-EE3A-4376-A144-BC192CF90916}" destId="{B246CD8C-4440-4C3A-9AD1-B16FB10D8954}" srcOrd="4" destOrd="0" presId="urn:microsoft.com/office/officeart/2005/8/layout/pList2"/>
    <dgm:cxn modelId="{E02F84DF-073E-46BD-9696-E44CCCD99B0A}" type="presParOf" srcId="{B246CD8C-4440-4C3A-9AD1-B16FB10D8954}" destId="{BACCD03B-980F-4B29-988A-5C8106E12CFB}" srcOrd="0" destOrd="0" presId="urn:microsoft.com/office/officeart/2005/8/layout/pList2"/>
    <dgm:cxn modelId="{D5D9BA83-B056-4C16-BA28-A519A6012EB1}" type="presParOf" srcId="{B246CD8C-4440-4C3A-9AD1-B16FB10D8954}" destId="{48E3DB6E-88A7-4D86-AC5A-62CDB355275C}" srcOrd="1" destOrd="0" presId="urn:microsoft.com/office/officeart/2005/8/layout/pList2"/>
    <dgm:cxn modelId="{B77EE33D-51AE-4814-88CC-5849F03CE208}" type="presParOf" srcId="{B246CD8C-4440-4C3A-9AD1-B16FB10D8954}" destId="{C76F1216-EDCE-4117-9D7D-B1861FB7B475}" srcOrd="2" destOrd="0" presId="urn:microsoft.com/office/officeart/2005/8/layout/pList2"/>
    <dgm:cxn modelId="{36B17C54-FD16-4C0D-978E-928CC7F18491}" type="presParOf" srcId="{0E45C51A-EE3A-4376-A144-BC192CF90916}" destId="{FBDDD9D3-FE63-4227-8C08-5FBB21B32950}" srcOrd="5" destOrd="0" presId="urn:microsoft.com/office/officeart/2005/8/layout/pList2"/>
    <dgm:cxn modelId="{B7711080-C66C-4B10-9B94-AE7C297910D6}" type="presParOf" srcId="{0E45C51A-EE3A-4376-A144-BC192CF90916}" destId="{B12D10B7-34D0-4D92-BC50-C72180A46D20}" srcOrd="6" destOrd="0" presId="urn:microsoft.com/office/officeart/2005/8/layout/pList2"/>
    <dgm:cxn modelId="{759A0860-3ED2-45CB-9FD3-B1C658524690}" type="presParOf" srcId="{B12D10B7-34D0-4D92-BC50-C72180A46D20}" destId="{6E620C5E-B689-4929-BC6B-7E5CE484591D}" srcOrd="0" destOrd="0" presId="urn:microsoft.com/office/officeart/2005/8/layout/pList2"/>
    <dgm:cxn modelId="{F904810E-4E69-425D-9F1A-A2C943C14AC1}" type="presParOf" srcId="{B12D10B7-34D0-4D92-BC50-C72180A46D20}" destId="{0CE5C51F-33C6-4F45-BAE3-C81CF2934BD9}" srcOrd="1" destOrd="0" presId="urn:microsoft.com/office/officeart/2005/8/layout/pList2"/>
    <dgm:cxn modelId="{C11F19C3-4679-4746-A682-EA63F48F31E9}" type="presParOf" srcId="{B12D10B7-34D0-4D92-BC50-C72180A46D20}" destId="{A7673C9F-C7AB-4A2B-91C3-103C307D866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A9C75-29E6-4671-BA33-2967C6D46949}">
      <dsp:nvSpPr>
        <dsp:cNvPr id="0" name=""/>
        <dsp:cNvSpPr/>
      </dsp:nvSpPr>
      <dsp:spPr>
        <a:xfrm rot="10800000">
          <a:off x="1361341" y="2573"/>
          <a:ext cx="4427553" cy="98452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14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>
              <a:solidFill>
                <a:srgbClr val="002060"/>
              </a:solidFill>
              <a:latin typeface="Aptos" panose="020B0004020202020204" pitchFamily="34" charset="0"/>
            </a:rPr>
            <a:t>вузы и институты развития образования </a:t>
          </a:r>
          <a:r>
            <a:rPr lang="ru-RU" sz="2000" b="1" i="1" kern="1200" dirty="0">
              <a:solidFill>
                <a:srgbClr val="C00000"/>
              </a:solidFill>
              <a:latin typeface="Aptos" panose="020B0004020202020204" pitchFamily="34" charset="0"/>
            </a:rPr>
            <a:t>(~10%)</a:t>
          </a:r>
        </a:p>
      </dsp:txBody>
      <dsp:txXfrm rot="10800000">
        <a:off x="1607471" y="2573"/>
        <a:ext cx="4181423" cy="984522"/>
      </dsp:txXfrm>
    </dsp:sp>
    <dsp:sp modelId="{FC2B2D0A-C936-4D56-8E85-95DF730DAFF9}">
      <dsp:nvSpPr>
        <dsp:cNvPr id="0" name=""/>
        <dsp:cNvSpPr/>
      </dsp:nvSpPr>
      <dsp:spPr>
        <a:xfrm>
          <a:off x="869080" y="2573"/>
          <a:ext cx="984522" cy="984522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9000" r="-39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C01387-6C16-472B-999E-1EE8B38E060C}">
      <dsp:nvSpPr>
        <dsp:cNvPr id="0" name=""/>
        <dsp:cNvSpPr/>
      </dsp:nvSpPr>
      <dsp:spPr>
        <a:xfrm rot="10800000">
          <a:off x="1361341" y="1280982"/>
          <a:ext cx="4427553" cy="98452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14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>
              <a:solidFill>
                <a:srgbClr val="002060"/>
              </a:solidFill>
              <a:latin typeface="Aptos" panose="020B0004020202020204" pitchFamily="34" charset="0"/>
            </a:rPr>
            <a:t>учреждения среднего профессионального образования </a:t>
          </a:r>
          <a:r>
            <a:rPr lang="ru-RU" sz="2000" b="1" i="1" kern="1200" dirty="0">
              <a:solidFill>
                <a:srgbClr val="C00000"/>
              </a:solidFill>
              <a:latin typeface="Aptos" panose="020B0004020202020204" pitchFamily="34" charset="0"/>
            </a:rPr>
            <a:t>(~15%)</a:t>
          </a:r>
        </a:p>
      </dsp:txBody>
      <dsp:txXfrm rot="10800000">
        <a:off x="1607471" y="1280982"/>
        <a:ext cx="4181423" cy="984522"/>
      </dsp:txXfrm>
    </dsp:sp>
    <dsp:sp modelId="{1B78603E-D6D1-4CA6-9E2F-DADCCE674AC5}">
      <dsp:nvSpPr>
        <dsp:cNvPr id="0" name=""/>
        <dsp:cNvSpPr/>
      </dsp:nvSpPr>
      <dsp:spPr>
        <a:xfrm>
          <a:off x="869080" y="1280982"/>
          <a:ext cx="984522" cy="984522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t="-10000" b="-10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E63AC3-CACA-42A4-A027-7389DDA42C57}">
      <dsp:nvSpPr>
        <dsp:cNvPr id="0" name=""/>
        <dsp:cNvSpPr/>
      </dsp:nvSpPr>
      <dsp:spPr>
        <a:xfrm rot="10800000">
          <a:off x="1361341" y="2559391"/>
          <a:ext cx="4427553" cy="98452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14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>
              <a:solidFill>
                <a:srgbClr val="002060"/>
              </a:solidFill>
              <a:latin typeface="Aptos" panose="020B0004020202020204" pitchFamily="34" charset="0"/>
            </a:rPr>
            <a:t>общеобразовательные школы, гимназии и лицеи </a:t>
          </a:r>
          <a:r>
            <a:rPr lang="ru-RU" sz="2000" b="1" i="1" kern="1200" dirty="0">
              <a:solidFill>
                <a:srgbClr val="C00000"/>
              </a:solidFill>
              <a:latin typeface="Aptos" panose="020B0004020202020204" pitchFamily="34" charset="0"/>
            </a:rPr>
            <a:t>(~65%)</a:t>
          </a:r>
        </a:p>
      </dsp:txBody>
      <dsp:txXfrm rot="10800000">
        <a:off x="1607471" y="2559391"/>
        <a:ext cx="4181423" cy="984522"/>
      </dsp:txXfrm>
    </dsp:sp>
    <dsp:sp modelId="{8C06D847-999B-4488-B175-16FB52CA9EBF}">
      <dsp:nvSpPr>
        <dsp:cNvPr id="0" name=""/>
        <dsp:cNvSpPr/>
      </dsp:nvSpPr>
      <dsp:spPr>
        <a:xfrm>
          <a:off x="869080" y="2559391"/>
          <a:ext cx="984522" cy="984522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17000" r="-17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89D7F1-6965-4767-B7BD-FF0295438EB9}">
      <dsp:nvSpPr>
        <dsp:cNvPr id="0" name=""/>
        <dsp:cNvSpPr/>
      </dsp:nvSpPr>
      <dsp:spPr>
        <a:xfrm rot="10800000">
          <a:off x="1361341" y="3837800"/>
          <a:ext cx="4427553" cy="98452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14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>
              <a:solidFill>
                <a:srgbClr val="002060"/>
              </a:solidFill>
              <a:latin typeface="Aptos" panose="020B0004020202020204" pitchFamily="34" charset="0"/>
            </a:rPr>
            <a:t>дошкольные образовательные организации </a:t>
          </a:r>
          <a:r>
            <a:rPr lang="ru-RU" sz="2000" b="1" i="1" kern="1200" dirty="0">
              <a:solidFill>
                <a:srgbClr val="C00000"/>
              </a:solidFill>
              <a:latin typeface="Aptos" panose="020B0004020202020204" pitchFamily="34" charset="0"/>
            </a:rPr>
            <a:t>(~10%)</a:t>
          </a:r>
        </a:p>
      </dsp:txBody>
      <dsp:txXfrm rot="10800000">
        <a:off x="1607471" y="3837800"/>
        <a:ext cx="4181423" cy="984522"/>
      </dsp:txXfrm>
    </dsp:sp>
    <dsp:sp modelId="{6B1B4288-E354-4161-AC92-6A58520CF136}">
      <dsp:nvSpPr>
        <dsp:cNvPr id="0" name=""/>
        <dsp:cNvSpPr/>
      </dsp:nvSpPr>
      <dsp:spPr>
        <a:xfrm>
          <a:off x="869080" y="3837800"/>
          <a:ext cx="984522" cy="984522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l="-30000" r="-30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EF985D-15C8-40E9-AFFD-8C03D66B1A74}">
      <dsp:nvSpPr>
        <dsp:cNvPr id="0" name=""/>
        <dsp:cNvSpPr/>
      </dsp:nvSpPr>
      <dsp:spPr>
        <a:xfrm>
          <a:off x="1396761" y="0"/>
          <a:ext cx="5527676" cy="552767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2D98CE-7C02-4F3A-8410-5F239B48C9CD}">
      <dsp:nvSpPr>
        <dsp:cNvPr id="0" name=""/>
        <dsp:cNvSpPr/>
      </dsp:nvSpPr>
      <dsp:spPr>
        <a:xfrm>
          <a:off x="4160599" y="555736"/>
          <a:ext cx="3592989" cy="13085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/>
            <a:t>Нехватка квалифицированных педагогов, особенно в инженерно-технологических направлениях, ИИ и медиаобразовании</a:t>
          </a:r>
        </a:p>
      </dsp:txBody>
      <dsp:txXfrm>
        <a:off x="4224475" y="619612"/>
        <a:ext cx="3465237" cy="1180752"/>
      </dsp:txXfrm>
    </dsp:sp>
    <dsp:sp modelId="{44934BFC-C788-4474-9A5B-F10DFB152ABB}">
      <dsp:nvSpPr>
        <dsp:cNvPr id="0" name=""/>
        <dsp:cNvSpPr/>
      </dsp:nvSpPr>
      <dsp:spPr>
        <a:xfrm>
          <a:off x="4160599" y="2027804"/>
          <a:ext cx="3592989" cy="13085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/>
            <a:t>Низкая инновационная активность: часть педагогов сохраняют традиционный формат обучения и избегают проектно-исследовательских практик</a:t>
          </a:r>
        </a:p>
      </dsp:txBody>
      <dsp:txXfrm>
        <a:off x="4224475" y="2091680"/>
        <a:ext cx="3465237" cy="1180752"/>
      </dsp:txXfrm>
    </dsp:sp>
    <dsp:sp modelId="{5505B00D-522A-4CE0-A90C-707EA146E2E8}">
      <dsp:nvSpPr>
        <dsp:cNvPr id="0" name=""/>
        <dsp:cNvSpPr/>
      </dsp:nvSpPr>
      <dsp:spPr>
        <a:xfrm>
          <a:off x="4160599" y="3499871"/>
          <a:ext cx="3592989" cy="13085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/>
            <a:t>«Методический разрыв поколений» – молодые специалисты готовы к экспериментам, старшие коллеги – консервативны</a:t>
          </a:r>
        </a:p>
      </dsp:txBody>
      <dsp:txXfrm>
        <a:off x="4224475" y="3563747"/>
        <a:ext cx="3465237" cy="11807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F439F-3CF8-408C-B18E-A4E5197833E7}">
      <dsp:nvSpPr>
        <dsp:cNvPr id="0" name=""/>
        <dsp:cNvSpPr/>
      </dsp:nvSpPr>
      <dsp:spPr>
        <a:xfrm rot="10800000">
          <a:off x="1414007" y="1066"/>
          <a:ext cx="4446555" cy="113530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640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rgbClr val="002060"/>
              </a:solidFill>
            </a:rPr>
            <a:t>Ценностно-воспитательная составляющая. </a:t>
          </a:r>
          <a:r>
            <a:rPr lang="ru-RU" sz="1300" b="0" kern="1200" dirty="0">
              <a:solidFill>
                <a:srgbClr val="002060"/>
              </a:solidFill>
            </a:rPr>
            <a:t>Большое внимание уделяется патриотическому воспитанию, краеведению, сохранению культурных традиций, формированию духовно-нравственных ориентиров школьников</a:t>
          </a:r>
          <a:r>
            <a:rPr lang="ru-RU" sz="1300" b="0" kern="1200" dirty="0" smtClean="0">
              <a:solidFill>
                <a:srgbClr val="002060"/>
              </a:solidFill>
            </a:rPr>
            <a:t>.</a:t>
          </a:r>
          <a:endParaRPr lang="ru-RU" sz="1300" b="0" kern="1200" dirty="0">
            <a:solidFill>
              <a:srgbClr val="002060"/>
            </a:solidFill>
          </a:endParaRPr>
        </a:p>
      </dsp:txBody>
      <dsp:txXfrm rot="10800000">
        <a:off x="1697834" y="1066"/>
        <a:ext cx="4162728" cy="1135309"/>
      </dsp:txXfrm>
    </dsp:sp>
    <dsp:sp modelId="{523D3877-3D10-4A50-9F2D-7A8E52BF4D5E}">
      <dsp:nvSpPr>
        <dsp:cNvPr id="0" name=""/>
        <dsp:cNvSpPr/>
      </dsp:nvSpPr>
      <dsp:spPr>
        <a:xfrm>
          <a:off x="836169" y="1497"/>
          <a:ext cx="1135309" cy="1135309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24000" r="-24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280129-1CB1-46E8-A981-6B84F5CA9CBB}">
      <dsp:nvSpPr>
        <dsp:cNvPr id="0" name=""/>
        <dsp:cNvSpPr/>
      </dsp:nvSpPr>
      <dsp:spPr>
        <a:xfrm rot="10800000">
          <a:off x="1403824" y="1475705"/>
          <a:ext cx="4446555" cy="113530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640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rgbClr val="002060"/>
              </a:solidFill>
            </a:rPr>
            <a:t>Масштабирование и тиражирование лучших практик</a:t>
          </a:r>
          <a:r>
            <a:rPr lang="ru-RU" sz="1300" b="0" kern="1200" dirty="0">
              <a:solidFill>
                <a:srgbClr val="002060"/>
              </a:solidFill>
            </a:rPr>
            <a:t>. Эксперты подчеркивают необходимость расширения географии ФИП, адаптации моделей к различным регионам и уровням образования, создания ресурсных центров и сетевых </a:t>
          </a:r>
          <a:r>
            <a:rPr lang="ru-RU" sz="1300" b="0" kern="1200" dirty="0" smtClean="0">
              <a:solidFill>
                <a:srgbClr val="002060"/>
              </a:solidFill>
            </a:rPr>
            <a:t>объединений</a:t>
          </a:r>
          <a:endParaRPr lang="ru-RU" sz="1300" b="0" kern="1200" dirty="0">
            <a:solidFill>
              <a:srgbClr val="002060"/>
            </a:solidFill>
          </a:endParaRPr>
        </a:p>
      </dsp:txBody>
      <dsp:txXfrm rot="10800000">
        <a:off x="1687651" y="1475705"/>
        <a:ext cx="4162728" cy="1135309"/>
      </dsp:txXfrm>
    </dsp:sp>
    <dsp:sp modelId="{7E961200-001A-42DA-BA99-C28B787BB462}">
      <dsp:nvSpPr>
        <dsp:cNvPr id="0" name=""/>
        <dsp:cNvSpPr/>
      </dsp:nvSpPr>
      <dsp:spPr>
        <a:xfrm>
          <a:off x="836169" y="1475705"/>
          <a:ext cx="1135309" cy="1135309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19000" r="-19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2BA8AC-79E9-4C71-AED8-B5FB12F7308A}">
      <dsp:nvSpPr>
        <dsp:cNvPr id="0" name=""/>
        <dsp:cNvSpPr/>
      </dsp:nvSpPr>
      <dsp:spPr>
        <a:xfrm rot="10800000">
          <a:off x="1403824" y="2949913"/>
          <a:ext cx="4446555" cy="141189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640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rgbClr val="002060"/>
              </a:solidFill>
            </a:rPr>
            <a:t>Развитие сетевого взаимодействия и партнёрств. </a:t>
          </a:r>
          <a:r>
            <a:rPr lang="ru-RU" sz="1300" b="0" kern="1200" dirty="0">
              <a:solidFill>
                <a:srgbClr val="002060"/>
              </a:solidFill>
            </a:rPr>
            <a:t>Предлагается укреплять сотрудничество между школами, вузами, технопарками, предприятиями, НКО, а также международными партнерами. Такая интеграция повышает качество профориентации, практико-ориентированного обучения и инновационной </a:t>
          </a:r>
          <a:r>
            <a:rPr lang="ru-RU" sz="1300" b="0" kern="1200" dirty="0" smtClean="0">
              <a:solidFill>
                <a:srgbClr val="002060"/>
              </a:solidFill>
            </a:rPr>
            <a:t>деятельности</a:t>
          </a:r>
          <a:endParaRPr lang="ru-RU" sz="1300" b="0" kern="1200" dirty="0">
            <a:solidFill>
              <a:srgbClr val="002060"/>
            </a:solidFill>
          </a:endParaRPr>
        </a:p>
      </dsp:txBody>
      <dsp:txXfrm rot="10800000">
        <a:off x="1756797" y="2949913"/>
        <a:ext cx="4093582" cy="1411893"/>
      </dsp:txXfrm>
    </dsp:sp>
    <dsp:sp modelId="{31A4BA7F-00F8-4EF6-828F-DB3A22BCED9E}">
      <dsp:nvSpPr>
        <dsp:cNvPr id="0" name=""/>
        <dsp:cNvSpPr/>
      </dsp:nvSpPr>
      <dsp:spPr>
        <a:xfrm>
          <a:off x="836169" y="3088205"/>
          <a:ext cx="1135309" cy="1135309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40000" r="-40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C1905C-45D4-41AF-A6C4-AF04E1A75041}">
      <dsp:nvSpPr>
        <dsp:cNvPr id="0" name=""/>
        <dsp:cNvSpPr/>
      </dsp:nvSpPr>
      <dsp:spPr>
        <a:xfrm rot="10800000">
          <a:off x="1403824" y="4700705"/>
          <a:ext cx="4446555" cy="113530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640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rgbClr val="002060"/>
              </a:solidFill>
            </a:rPr>
            <a:t>Методическая и кадровая поддержка. </a:t>
          </a:r>
          <a:r>
            <a:rPr lang="ru-RU" sz="1300" b="0" kern="1200" dirty="0">
              <a:solidFill>
                <a:srgbClr val="002060"/>
              </a:solidFill>
            </a:rPr>
            <a:t>Отмечается необходимость повышения квалификации педагогов, развития наставничества, формирования профессиональных сообществ и расширения методической </a:t>
          </a:r>
          <a:r>
            <a:rPr lang="ru-RU" sz="1300" b="0" kern="1200" dirty="0" smtClean="0">
              <a:solidFill>
                <a:srgbClr val="002060"/>
              </a:solidFill>
            </a:rPr>
            <a:t>базы</a:t>
          </a:r>
          <a:endParaRPr lang="ru-RU" sz="1300" b="0" kern="1200" dirty="0">
            <a:solidFill>
              <a:srgbClr val="002060"/>
            </a:solidFill>
          </a:endParaRPr>
        </a:p>
      </dsp:txBody>
      <dsp:txXfrm rot="10800000">
        <a:off x="1687651" y="4700705"/>
        <a:ext cx="4162728" cy="1135309"/>
      </dsp:txXfrm>
    </dsp:sp>
    <dsp:sp modelId="{659C6A93-E624-41A2-B016-72BCD49DD6F5}">
      <dsp:nvSpPr>
        <dsp:cNvPr id="0" name=""/>
        <dsp:cNvSpPr/>
      </dsp:nvSpPr>
      <dsp:spPr>
        <a:xfrm>
          <a:off x="836169" y="4700705"/>
          <a:ext cx="1135309" cy="1135309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l="-44000" r="-44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0E017-CF27-456C-AEA7-B1DB6BA5A23D}">
      <dsp:nvSpPr>
        <dsp:cNvPr id="0" name=""/>
        <dsp:cNvSpPr/>
      </dsp:nvSpPr>
      <dsp:spPr>
        <a:xfrm rot="10800000">
          <a:off x="1418043" y="573"/>
          <a:ext cx="4446555" cy="119218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720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rgbClr val="002060"/>
              </a:solidFill>
            </a:rPr>
            <a:t>Цифровизация образовательного процесса. </a:t>
          </a:r>
          <a:r>
            <a:rPr lang="ru-RU" sz="1300" kern="1200" dirty="0">
              <a:solidFill>
                <a:srgbClr val="002060"/>
              </a:solidFill>
            </a:rPr>
            <a:t>Важным направлением становится создание онлайн-платформ, цифровых сервисов для педагогов и обучающихся, интеграция искусственного интеллекта, VR/AR-технологий, геймифицированных форматов </a:t>
          </a:r>
          <a:r>
            <a:rPr lang="ru-RU" sz="1300" kern="1200" dirty="0" smtClean="0">
              <a:solidFill>
                <a:srgbClr val="002060"/>
              </a:solidFill>
            </a:rPr>
            <a:t>обучения</a:t>
          </a:r>
          <a:endParaRPr lang="ru-RU" sz="1300" kern="1200" dirty="0">
            <a:solidFill>
              <a:srgbClr val="002060"/>
            </a:solidFill>
          </a:endParaRPr>
        </a:p>
      </dsp:txBody>
      <dsp:txXfrm rot="10800000">
        <a:off x="1716089" y="573"/>
        <a:ext cx="4148509" cy="1192184"/>
      </dsp:txXfrm>
    </dsp:sp>
    <dsp:sp modelId="{5596619A-6518-4C56-9F33-005E85ED802C}">
      <dsp:nvSpPr>
        <dsp:cNvPr id="0" name=""/>
        <dsp:cNvSpPr/>
      </dsp:nvSpPr>
      <dsp:spPr>
        <a:xfrm>
          <a:off x="821951" y="573"/>
          <a:ext cx="1192184" cy="1192184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A5BDE3-9E96-4665-B340-5CF03E4A62E6}">
      <dsp:nvSpPr>
        <dsp:cNvPr id="0" name=""/>
        <dsp:cNvSpPr/>
      </dsp:nvSpPr>
      <dsp:spPr>
        <a:xfrm rot="10800000">
          <a:off x="1418043" y="1548634"/>
          <a:ext cx="4446555" cy="119218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720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rgbClr val="002060"/>
              </a:solidFill>
            </a:rPr>
            <a:t>Развитие инженерно-технологического и профориентационного трека. </a:t>
          </a:r>
          <a:r>
            <a:rPr lang="ru-RU" sz="1300" kern="1200" dirty="0">
              <a:solidFill>
                <a:srgbClr val="002060"/>
              </a:solidFill>
            </a:rPr>
            <a:t>ФИП рассматриваются как механизм формирования инженерного мышления, профессионального самоопределения учащихся, подготовки кадров для высокотехнологичных </a:t>
          </a:r>
          <a:r>
            <a:rPr lang="ru-RU" sz="1300" kern="1200" dirty="0" smtClean="0">
              <a:solidFill>
                <a:srgbClr val="002060"/>
              </a:solidFill>
            </a:rPr>
            <a:t>отраслей</a:t>
          </a:r>
          <a:endParaRPr lang="ru-RU" sz="1300" kern="1200" dirty="0">
            <a:solidFill>
              <a:srgbClr val="002060"/>
            </a:solidFill>
          </a:endParaRPr>
        </a:p>
      </dsp:txBody>
      <dsp:txXfrm rot="10800000">
        <a:off x="1716089" y="1548634"/>
        <a:ext cx="4148509" cy="1192184"/>
      </dsp:txXfrm>
    </dsp:sp>
    <dsp:sp modelId="{764B0E58-6AE0-4821-9396-13AF97FC4B62}">
      <dsp:nvSpPr>
        <dsp:cNvPr id="0" name=""/>
        <dsp:cNvSpPr/>
      </dsp:nvSpPr>
      <dsp:spPr>
        <a:xfrm>
          <a:off x="821951" y="1548634"/>
          <a:ext cx="1192184" cy="1192184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38000" r="-38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1D08E-7622-4ECC-9557-E299381F221E}">
      <dsp:nvSpPr>
        <dsp:cNvPr id="0" name=""/>
        <dsp:cNvSpPr/>
      </dsp:nvSpPr>
      <dsp:spPr>
        <a:xfrm rot="10800000">
          <a:off x="1418043" y="3096694"/>
          <a:ext cx="4446555" cy="119218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720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rgbClr val="002060"/>
              </a:solidFill>
            </a:rPr>
            <a:t>Инклюзия и социальная миссия. </a:t>
          </a:r>
          <a:r>
            <a:rPr lang="ru-RU" sz="1300" kern="1200" dirty="0">
              <a:solidFill>
                <a:srgbClr val="002060"/>
              </a:solidFill>
            </a:rPr>
            <a:t>Предлагается расширять программы для детей с ОВЗ, усиливать направления личностного роста, профилактической и адаптационной работы </a:t>
          </a:r>
          <a:r>
            <a:rPr lang="ru-RU" sz="1300" kern="1200" dirty="0" smtClean="0">
              <a:solidFill>
                <a:srgbClr val="002060"/>
              </a:solidFill>
            </a:rPr>
            <a:t>подростков</a:t>
          </a:r>
          <a:endParaRPr lang="ru-RU" sz="1300" kern="1200" dirty="0">
            <a:solidFill>
              <a:srgbClr val="002060"/>
            </a:solidFill>
          </a:endParaRPr>
        </a:p>
      </dsp:txBody>
      <dsp:txXfrm rot="10800000">
        <a:off x="1716089" y="3096694"/>
        <a:ext cx="4148509" cy="1192184"/>
      </dsp:txXfrm>
    </dsp:sp>
    <dsp:sp modelId="{36969A9B-C3F8-47C4-AE1B-6577C1810280}">
      <dsp:nvSpPr>
        <dsp:cNvPr id="0" name=""/>
        <dsp:cNvSpPr/>
      </dsp:nvSpPr>
      <dsp:spPr>
        <a:xfrm>
          <a:off x="821951" y="3096694"/>
          <a:ext cx="1192184" cy="1192184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20000" r="-20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C7ABA5-10CB-4361-8A22-555F948717AE}">
      <dsp:nvSpPr>
        <dsp:cNvPr id="0" name=""/>
        <dsp:cNvSpPr/>
      </dsp:nvSpPr>
      <dsp:spPr>
        <a:xfrm rot="10800000">
          <a:off x="1418043" y="4644754"/>
          <a:ext cx="4446555" cy="119218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720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rgbClr val="002060"/>
              </a:solidFill>
            </a:rPr>
            <a:t>Мониторинг и оценка эффективности. </a:t>
          </a:r>
          <a:r>
            <a:rPr lang="ru-RU" sz="1300" kern="1200" dirty="0">
              <a:solidFill>
                <a:srgbClr val="002060"/>
              </a:solidFill>
            </a:rPr>
            <a:t>Эксперты отмечают необходимость разработки системы показателей, прозрачного мониторинга, экспертного сопровождения и публикации открытых данных о результатах реализации </a:t>
          </a:r>
          <a:r>
            <a:rPr lang="ru-RU" sz="1300" kern="1200" dirty="0" smtClean="0">
              <a:solidFill>
                <a:srgbClr val="002060"/>
              </a:solidFill>
            </a:rPr>
            <a:t>проектов</a:t>
          </a:r>
          <a:endParaRPr lang="ru-RU" sz="1300" kern="1200" dirty="0">
            <a:solidFill>
              <a:srgbClr val="002060"/>
            </a:solidFill>
          </a:endParaRPr>
        </a:p>
      </dsp:txBody>
      <dsp:txXfrm rot="10800000">
        <a:off x="1716089" y="4644754"/>
        <a:ext cx="4148509" cy="1192184"/>
      </dsp:txXfrm>
    </dsp:sp>
    <dsp:sp modelId="{7B91A64A-3694-4665-8F8F-138E72537094}">
      <dsp:nvSpPr>
        <dsp:cNvPr id="0" name=""/>
        <dsp:cNvSpPr/>
      </dsp:nvSpPr>
      <dsp:spPr>
        <a:xfrm>
          <a:off x="821951" y="4644754"/>
          <a:ext cx="1192184" cy="1192184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l="-34000" r="-34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25DEF-F74A-46A6-ACBA-1B66FB630BB5}">
      <dsp:nvSpPr>
        <dsp:cNvPr id="0" name=""/>
        <dsp:cNvSpPr/>
      </dsp:nvSpPr>
      <dsp:spPr>
        <a:xfrm>
          <a:off x="0" y="0"/>
          <a:ext cx="11712283" cy="271581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38E3D2-10DD-4CD2-871C-3E14B5F7E49C}">
      <dsp:nvSpPr>
        <dsp:cNvPr id="0" name=""/>
        <dsp:cNvSpPr/>
      </dsp:nvSpPr>
      <dsp:spPr>
        <a:xfrm>
          <a:off x="353136" y="362108"/>
          <a:ext cx="2408338" cy="199159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10000" r="-10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FA32B1-237D-48E7-B912-5A343F72B32F}">
      <dsp:nvSpPr>
        <dsp:cNvPr id="0" name=""/>
        <dsp:cNvSpPr/>
      </dsp:nvSpPr>
      <dsp:spPr>
        <a:xfrm rot="10800000">
          <a:off x="353136" y="2715816"/>
          <a:ext cx="2408338" cy="3319331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>
              <a:solidFill>
                <a:srgbClr val="002060"/>
              </a:solidFill>
            </a:rPr>
            <a:t>Духовно-нравственное и патриотическое воспитание остаётся важным содержательным компонентом деятельности ФИП, обеспечивая баланс между традицией и инновацией</a:t>
          </a:r>
        </a:p>
      </dsp:txBody>
      <dsp:txXfrm rot="10800000">
        <a:off x="427201" y="2715816"/>
        <a:ext cx="2260208" cy="3245266"/>
      </dsp:txXfrm>
    </dsp:sp>
    <dsp:sp modelId="{A3FBC02C-CDD1-4CA6-AED5-6488D6C59A8B}">
      <dsp:nvSpPr>
        <dsp:cNvPr id="0" name=""/>
        <dsp:cNvSpPr/>
      </dsp:nvSpPr>
      <dsp:spPr>
        <a:xfrm>
          <a:off x="3002308" y="362108"/>
          <a:ext cx="2408338" cy="199159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6000" b="-6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471C10-86A7-4EA4-BF8E-2CE269E63AD7}">
      <dsp:nvSpPr>
        <dsp:cNvPr id="0" name=""/>
        <dsp:cNvSpPr/>
      </dsp:nvSpPr>
      <dsp:spPr>
        <a:xfrm rot="10800000">
          <a:off x="3002308" y="2715816"/>
          <a:ext cx="2408338" cy="3319331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>
              <a:solidFill>
                <a:srgbClr val="002060"/>
              </a:solidFill>
            </a:rPr>
            <a:t>Сеть ФИП обеспечивает масштабное внедрение инноваций на всех уровнях образования, выступая связующим звеном между школой, колледжем, вузом и отраслевыми организациями</a:t>
          </a:r>
          <a:endParaRPr lang="ru-RU" sz="1600" b="1" i="1" kern="1200" dirty="0">
            <a:solidFill>
              <a:srgbClr val="002060"/>
            </a:solidFill>
          </a:endParaRPr>
        </a:p>
      </dsp:txBody>
      <dsp:txXfrm rot="10800000">
        <a:off x="3076373" y="2715816"/>
        <a:ext cx="2260208" cy="3245266"/>
      </dsp:txXfrm>
    </dsp:sp>
    <dsp:sp modelId="{C76F1216-EDCE-4117-9D7D-B1861FB7B475}">
      <dsp:nvSpPr>
        <dsp:cNvPr id="0" name=""/>
        <dsp:cNvSpPr/>
      </dsp:nvSpPr>
      <dsp:spPr>
        <a:xfrm>
          <a:off x="5651480" y="362108"/>
          <a:ext cx="2408338" cy="199159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22000" r="-22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CCD03B-980F-4B29-988A-5C8106E12CFB}">
      <dsp:nvSpPr>
        <dsp:cNvPr id="0" name=""/>
        <dsp:cNvSpPr/>
      </dsp:nvSpPr>
      <dsp:spPr>
        <a:xfrm rot="10800000">
          <a:off x="5651480" y="2715816"/>
          <a:ext cx="2408338" cy="3319331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>
              <a:solidFill>
                <a:srgbClr val="002060"/>
              </a:solidFill>
            </a:rPr>
            <a:t>Сложившиеся механизмы сетевого взаимодействия и партнёрства приобретают системный характер, обеспечивая переход от разрозненных инициатив к формированию единого профессионального сообщества</a:t>
          </a:r>
        </a:p>
      </dsp:txBody>
      <dsp:txXfrm rot="10800000">
        <a:off x="5725545" y="2715816"/>
        <a:ext cx="2260208" cy="3245266"/>
      </dsp:txXfrm>
    </dsp:sp>
    <dsp:sp modelId="{A7673C9F-C7AB-4A2B-91C3-103C307D866A}">
      <dsp:nvSpPr>
        <dsp:cNvPr id="0" name=""/>
        <dsp:cNvSpPr/>
      </dsp:nvSpPr>
      <dsp:spPr>
        <a:xfrm>
          <a:off x="8625730" y="362108"/>
          <a:ext cx="2408338" cy="199159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l="-12000" r="-12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620C5E-B689-4929-BC6B-7E5CE484591D}">
      <dsp:nvSpPr>
        <dsp:cNvPr id="0" name=""/>
        <dsp:cNvSpPr/>
      </dsp:nvSpPr>
      <dsp:spPr>
        <a:xfrm rot="10800000">
          <a:off x="8300652" y="2715816"/>
          <a:ext cx="3058493" cy="3319331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>
              <a:solidFill>
                <a:srgbClr val="002060"/>
              </a:solidFill>
            </a:rPr>
            <a:t>Система распространения инновационных практик демонстрирует положительную динамику и активное развитие, однако в настоящее время остаётся преимущественно локальной – ограниченной рамками отдельных муниципалитетов и регионов</a:t>
          </a:r>
        </a:p>
      </dsp:txBody>
      <dsp:txXfrm rot="10800000">
        <a:off x="8394711" y="2715816"/>
        <a:ext cx="2870375" cy="32252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8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83B94-43C7-4432-A4D4-3ED2C6060E82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324"/>
            <a:ext cx="2946400" cy="498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8324"/>
            <a:ext cx="2946400" cy="498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425E4-6F59-4540-BBE9-F3C8A5A8D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990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45A1-9F7A-4BD7-8B1D-4DCCBBC15C2E}" type="datetimeFigureOut">
              <a:rPr lang="ru-RU" smtClean="0"/>
              <a:t>10.12.2025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4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77196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F1541-4E9B-4133-99B4-F9BF4E65AEF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647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79769" y="4715153"/>
            <a:ext cx="5438140" cy="44669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3071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F1541-4E9B-4133-99B4-F9BF4E65AEF4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8484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EA11CE-24AC-4129-860A-A6FE1652B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3C95C7-3F38-478B-9BA3-0E9CA30A5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3A3CAD-8449-493F-B9BD-C4638B665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14DA-54B5-4327-BFE7-3F72AF9F3423}" type="datetime1">
              <a:rPr lang="ru-RU" smtClean="0"/>
              <a:t>10.12.2025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D6CCD0-55BC-46E3-B8FE-76C297C53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322E38-B322-4F4C-82D8-97A5BFE6C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284-7258-4E9D-A80A-13B3D108925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685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4FCEB-54D9-485C-8D82-09852F7E1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E32099-F276-4E1E-9CAF-D94BB8A39A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F4236E-7A43-41E2-9DB5-26600BE93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E0A5-1ED6-4115-87DD-317EB3D7FD21}" type="datetime1">
              <a:rPr lang="ru-RU" smtClean="0"/>
              <a:t>10.12.2025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0A0D3F-0954-4065-8BE3-59E72D3B9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7AB969-ED33-4016-8780-2B34CF263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284-7258-4E9D-A80A-13B3D108925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0707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2C5D00-2DB3-4EE1-83AB-5F83CFDF44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69E3F9-D3A5-46D4-86EE-70C8D6C9C6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850E1E-211C-42AF-9D6D-54AD36B21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86CD-5BE7-44B2-9AFA-1906212C96B2}" type="datetime1">
              <a:rPr lang="ru-RU" smtClean="0"/>
              <a:t>10.12.2025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96DEDE-4BD8-446A-AD29-DBB43AE8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60ADB-4D3C-420F-8533-8AB2C6A2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284-7258-4E9D-A80A-13B3D108925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184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09057-69F4-4D67-A8FE-6EF2B9BE7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703CDC-26BD-4707-8A72-B3A8968DD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D90EE0-5D4B-41E6-822E-5EAF5E844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5534-EFE9-45F1-BBA7-AD8DD05FF639}" type="datetime1">
              <a:rPr lang="ru-RU" smtClean="0"/>
              <a:t>10.12.2025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180A21-B32F-4C29-A3B2-21B4D7494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8140FB-3F0B-4AA0-B29C-D07F2C763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284-7258-4E9D-A80A-13B3D108925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710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F1D81-6098-4149-9B91-909700480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A2475E-3C81-4162-A1C4-AB1BAFFAE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7D9061-A797-4025-87EE-DD40958A1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86A5-C2E6-49BB-A350-1F7B8759D238}" type="datetime1">
              <a:rPr lang="ru-RU" smtClean="0"/>
              <a:t>10.12.2025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40A91F-3132-4865-A52E-A7F33975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BE7551-D4A0-4179-B128-B7DC190DC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284-7258-4E9D-A80A-13B3D108925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404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BB2F13-EC22-46B5-A0D0-C1434031D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D00F80-FDF9-4888-B25F-24161F6DC2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2C93D9-A9D3-4C48-9B28-6976A752D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BD32A0-5D14-4022-BE7A-50006542A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8AD4-FC17-4F15-9475-6443B1236E31}" type="datetime1">
              <a:rPr lang="ru-RU" smtClean="0"/>
              <a:t>10.12.2025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1901E6-B79E-44BA-A3BD-65A9CD2EE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EED921-7519-4C9A-9169-49333CEFD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284-7258-4E9D-A80A-13B3D108925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4539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FD519D-0030-43B5-B196-7210E04A9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CF39C0-1241-4965-B684-9844122F9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D279D4-61C3-47A3-938B-A4B6247C9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F69C35-AD48-4FD7-9414-D3802C5E2C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3BDD7EF-0219-4CA8-8377-309DE651C1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97027A6-BAD9-49D3-80E4-A12FC2341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50E6-D06C-4472-B696-D356CA1FFF15}" type="datetime1">
              <a:rPr lang="ru-RU" smtClean="0"/>
              <a:t>10.12.2025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84BBE76-0877-4EC0-9DB2-0DF4C1E80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C27786E-0B2D-44D6-856E-71B092651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284-7258-4E9D-A80A-13B3D108925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629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7F5FD-149E-445B-9F5D-EF805A3D3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65FCADF-B56A-498F-8111-6549BFD0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F0BE-CC07-4A32-B97E-6BA8A6E44BC2}" type="datetime1">
              <a:rPr lang="ru-RU" smtClean="0"/>
              <a:t>10.12.2025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17061F-233B-4B4D-BAD1-E65A95C02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0A48561-4E8C-402C-A68D-2EC19B08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284-7258-4E9D-A80A-13B3D108925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26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FE41F8-FE64-4FA6-A1AA-BFB291A2A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5451-8D10-4CC5-AF27-8FD17002B035}" type="datetime1">
              <a:rPr lang="ru-RU" smtClean="0"/>
              <a:t>10.12.2025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33DA02-75A6-47CB-9B55-A577EADDC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46FB80-D549-4315-B919-F6234D619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284-7258-4E9D-A80A-13B3D108925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051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590FD8-8BF0-4E5B-803B-2CA82C8CC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CCF9F0-E373-446D-B6AF-697AC9CDF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5859FDE-66F2-46FA-8FBB-728A6883FB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DCDACB-AAC7-4333-AE1D-F05F02407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FF46-F3FA-42FF-A35F-5E4F9A89D17A}" type="datetime1">
              <a:rPr lang="ru-RU" smtClean="0"/>
              <a:t>10.12.2025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ED1D8E-CBBC-4EC0-B296-AF9552D56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4177E3-075F-4F4A-BEA2-18B4821F2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284-7258-4E9D-A80A-13B3D108925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0239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B29596-3A62-4D1D-B615-026A6E6DB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D7ACAF0-7EA1-4C1C-A07F-8580F1B21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56D94C-27F9-4CB7-93DF-3B1933BA5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7EE135-67B0-4FC7-9733-85788F503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F5AF-AADE-441E-A912-20554528605B}" type="datetime1">
              <a:rPr lang="ru-RU" smtClean="0"/>
              <a:t>10.12.2025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F7F769-0533-494D-A10F-7A6AAE84B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A67821-DD0C-410C-AC0B-80380BAD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284-7258-4E9D-A80A-13B3D108925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2623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A8542-5A21-439F-8E6B-8A7D48956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4C2161-B9EC-449C-905F-177D5D27C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5534DD-9B51-4E42-BDEE-F712FD8CF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085B0-B30C-499A-9853-8A01EC126056}" type="datetime1">
              <a:rPr lang="ru-RU" smtClean="0"/>
              <a:t>10.12.2025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FA64B0-DE1C-47F0-96FE-54DCEDF2AC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27DC87-F993-4FFB-9239-8E0FCC29E4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43284-7258-4E9D-A80A-13B3D108925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89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6.sv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0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6.sv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04458" y="349061"/>
            <a:ext cx="820975" cy="79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91760" y="402557"/>
            <a:ext cx="895518" cy="7388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7267F2-FA88-8980-F9DD-515780B17185}"/>
              </a:ext>
            </a:extLst>
          </p:cNvPr>
          <p:cNvSpPr txBox="1"/>
          <p:nvPr/>
        </p:nvSpPr>
        <p:spPr>
          <a:xfrm>
            <a:off x="621802" y="3088343"/>
            <a:ext cx="10554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0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Перспективы развития федеральной инновационной инфраструктуры в суверенной системе </a:t>
            </a:r>
            <a:r>
              <a:rPr lang="ru-RU" sz="20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российского </a:t>
            </a:r>
            <a:r>
              <a:rPr lang="ru-RU" sz="20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образования</a:t>
            </a:r>
          </a:p>
        </p:txBody>
      </p:sp>
      <p:sp>
        <p:nvSpPr>
          <p:cNvPr id="6" name="Google Shape;54;p13">
            <a:extLst>
              <a:ext uri="{FF2B5EF4-FFF2-40B4-BE49-F238E27FC236}">
                <a16:creationId xmlns:a16="http://schemas.microsoft.com/office/drawing/2014/main" id="{60FFF747-2C16-1856-EA3B-AEFA785A586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21802" y="266991"/>
            <a:ext cx="7855448" cy="104259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l">
              <a:spcBef>
                <a:spcPts val="0"/>
              </a:spcBef>
              <a:buSzPts val="990"/>
            </a:pPr>
            <a:r>
              <a:rPr lang="ru-RU" sz="1200" b="1" dirty="0">
                <a:solidFill>
                  <a:srgbClr val="C93B3B"/>
                </a:solidFill>
                <a:latin typeface="Arial Black" panose="020B0A04020102020204" pitchFamily="34" charset="0"/>
              </a:rPr>
              <a:t>«Федеральные инновационные площадки: от идеи до получения статуса ФИП </a:t>
            </a:r>
            <a:r>
              <a:rPr lang="ru-RU" sz="1200" b="1" kern="0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(методическое и организационно-техническое руководство)»</a:t>
            </a:r>
            <a:r>
              <a:rPr lang="ru-RU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1200" b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endParaRPr lang="ru-RU" sz="12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CB4BD5-3E0C-8E2B-7E6C-8697412E95E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820" y="349060"/>
            <a:ext cx="1172749" cy="991339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5A5CA98F-8439-1CE5-8480-AC9581989AF2}"/>
              </a:ext>
            </a:extLst>
          </p:cNvPr>
          <p:cNvCxnSpPr/>
          <p:nvPr/>
        </p:nvCxnSpPr>
        <p:spPr>
          <a:xfrm>
            <a:off x="774700" y="1309587"/>
            <a:ext cx="1091257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E8BB8A9-CA32-20C0-351A-F11C84D8639B}"/>
              </a:ext>
            </a:extLst>
          </p:cNvPr>
          <p:cNvCxnSpPr>
            <a:cxnSpLocks/>
          </p:cNvCxnSpPr>
          <p:nvPr/>
        </p:nvCxnSpPr>
        <p:spPr>
          <a:xfrm>
            <a:off x="774700" y="4999388"/>
            <a:ext cx="10825117" cy="0"/>
          </a:xfrm>
          <a:prstGeom prst="line">
            <a:avLst/>
          </a:prstGeom>
          <a:ln>
            <a:solidFill>
              <a:srgbClr val="011D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7E06CB6-34F6-47DE-A24A-2D43617B9B0E}"/>
              </a:ext>
            </a:extLst>
          </p:cNvPr>
          <p:cNvSpPr txBox="1"/>
          <p:nvPr/>
        </p:nvSpPr>
        <p:spPr>
          <a:xfrm>
            <a:off x="685301" y="5070448"/>
            <a:ext cx="1067598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rgbClr val="002060"/>
                </a:solidFill>
                <a:latin typeface="Century" panose="02040604050505020304" pitchFamily="18" charset="0"/>
              </a:rPr>
              <a:t>МИХАЙЛОВА Татьяна Ивановна </a:t>
            </a:r>
          </a:p>
          <a:p>
            <a:pPr lvl="0"/>
            <a:r>
              <a:rPr lang="ru-RU" sz="1600" dirty="0" err="1">
                <a:solidFill>
                  <a:srgbClr val="536DA6"/>
                </a:solidFill>
                <a:latin typeface="Century" panose="02040604050505020304" pitchFamily="18" charset="0"/>
              </a:rPr>
              <a:t>к.пед.н</a:t>
            </a:r>
            <a:r>
              <a:rPr lang="ru-RU" sz="1600" dirty="0">
                <a:solidFill>
                  <a:srgbClr val="536DA6"/>
                </a:solidFill>
                <a:latin typeface="Century" panose="02040604050505020304" pitchFamily="18" charset="0"/>
              </a:rPr>
              <a:t>., заслуженный учитель Российской Федерации,</a:t>
            </a:r>
          </a:p>
          <a:p>
            <a:pPr lvl="0"/>
            <a:r>
              <a:rPr lang="ru-RU" sz="1600" dirty="0">
                <a:solidFill>
                  <a:srgbClr val="536DA6"/>
                </a:solidFill>
                <a:latin typeface="Century" panose="02040604050505020304" pitchFamily="18" charset="0"/>
              </a:rPr>
              <a:t>рук. профильных психолого-педагогических классов, </a:t>
            </a:r>
          </a:p>
          <a:p>
            <a:pPr lvl="0"/>
            <a:r>
              <a:rPr lang="ru-RU" sz="1600" dirty="0">
                <a:solidFill>
                  <a:srgbClr val="536DA6"/>
                </a:solidFill>
                <a:latin typeface="Century" panose="02040604050505020304" pitchFamily="18" charset="0"/>
              </a:rPr>
              <a:t>начальник Управления профессиональной ориентации и содействия трудоустройству студентов Московского педагогического государственного университета </a:t>
            </a:r>
          </a:p>
        </p:txBody>
      </p:sp>
    </p:spTree>
    <p:extLst>
      <p:ext uri="{BB962C8B-B14F-4D97-AF65-F5344CB8AC3E}">
        <p14:creationId xmlns:p14="http://schemas.microsoft.com/office/powerpoint/2010/main" val="3328673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B60B016-6569-BE9B-81A7-29F530C38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284-7258-4E9D-A80A-13B3D1089256}" type="slidenum">
              <a:rPr lang="ru-RU" smtClean="0"/>
              <a:t>10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66AD8-E6D3-E2E0-9C3A-2170E901C9BB}"/>
              </a:ext>
            </a:extLst>
          </p:cNvPr>
          <p:cNvSpPr txBox="1"/>
          <p:nvPr/>
        </p:nvSpPr>
        <p:spPr>
          <a:xfrm>
            <a:off x="445887" y="136525"/>
            <a:ext cx="11138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ptos Black" panose="020B0004020202020204" pitchFamily="34" charset="0"/>
              </a:rPr>
              <a:t>ПОТЕНЦИАЛЬНЫЕ ОГРАНИЧЕНИЯ И РИСКИ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032825-61AD-AB7D-BF63-A75689F11CFE}"/>
              </a:ext>
            </a:extLst>
          </p:cNvPr>
          <p:cNvSpPr txBox="1"/>
          <p:nvPr/>
        </p:nvSpPr>
        <p:spPr>
          <a:xfrm>
            <a:off x="1200150" y="2967335"/>
            <a:ext cx="8943975" cy="1200329"/>
          </a:xfrm>
          <a:prstGeom prst="rect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sz="24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отсутствие единой цифровой базы обмена практиками и инструментов поддержки малых и сельских образовательных организаций</a:t>
            </a:r>
            <a:endParaRPr lang="ru-RU" sz="2400" b="1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A21B8B-2EC6-567F-9F82-21EE96455269}"/>
              </a:ext>
            </a:extLst>
          </p:cNvPr>
          <p:cNvSpPr txBox="1"/>
          <p:nvPr/>
        </p:nvSpPr>
        <p:spPr>
          <a:xfrm>
            <a:off x="657223" y="864544"/>
            <a:ext cx="82647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u="sng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Среди обозначенных экспертами проблем </a:t>
            </a:r>
            <a:endParaRPr lang="ru-RU" sz="2800" b="1" i="1" u="sng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3560EA-2088-D1F8-5844-1B232AB7A62C}"/>
              </a:ext>
            </a:extLst>
          </p:cNvPr>
          <p:cNvSpPr txBox="1"/>
          <p:nvPr/>
        </p:nvSpPr>
        <p:spPr>
          <a:xfrm>
            <a:off x="1200150" y="1762051"/>
            <a:ext cx="8782050" cy="830997"/>
          </a:xfrm>
          <a:prstGeom prst="rect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sz="24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риск формализации инновационной деятельности без глубоких изменений в образовательной практике</a:t>
            </a:r>
            <a:endParaRPr lang="ru-RU" sz="2400" b="1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186D47-7DD1-2D60-F590-003368C9D2F9}"/>
              </a:ext>
            </a:extLst>
          </p:cNvPr>
          <p:cNvSpPr txBox="1"/>
          <p:nvPr/>
        </p:nvSpPr>
        <p:spPr>
          <a:xfrm>
            <a:off x="1314449" y="4481810"/>
            <a:ext cx="9401175" cy="1200329"/>
          </a:xfrm>
          <a:prstGeom prst="rect">
            <a:avLst/>
          </a:prstGeom>
          <a:solidFill>
            <a:schemeClr val="bg2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r>
              <a:rPr lang="ru-RU" sz="24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неоднородность региональных условий, дефицит кадровых и материальных ресурсов, необходимость в устойчивом сопровождении после завершения пилотных проектов</a:t>
            </a:r>
            <a:endParaRPr lang="ru-RU" sz="2400" b="1" i="1" dirty="0"/>
          </a:p>
        </p:txBody>
      </p:sp>
      <p:sp>
        <p:nvSpPr>
          <p:cNvPr id="14" name="Стрелка: шеврон 13">
            <a:extLst>
              <a:ext uri="{FF2B5EF4-FFF2-40B4-BE49-F238E27FC236}">
                <a16:creationId xmlns:a16="http://schemas.microsoft.com/office/drawing/2014/main" id="{C334D1C2-C138-87F2-CB34-5867199C4413}"/>
              </a:ext>
            </a:extLst>
          </p:cNvPr>
          <p:cNvSpPr/>
          <p:nvPr/>
        </p:nvSpPr>
        <p:spPr>
          <a:xfrm>
            <a:off x="657222" y="1804734"/>
            <a:ext cx="409575" cy="714375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трелка: шеврон 14">
            <a:extLst>
              <a:ext uri="{FF2B5EF4-FFF2-40B4-BE49-F238E27FC236}">
                <a16:creationId xmlns:a16="http://schemas.microsoft.com/office/drawing/2014/main" id="{0D254F1C-A68A-79AF-5DB1-F40F79355FB8}"/>
              </a:ext>
            </a:extLst>
          </p:cNvPr>
          <p:cNvSpPr/>
          <p:nvPr/>
        </p:nvSpPr>
        <p:spPr>
          <a:xfrm>
            <a:off x="657222" y="3176290"/>
            <a:ext cx="409575" cy="714375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: шеврон 15">
            <a:extLst>
              <a:ext uri="{FF2B5EF4-FFF2-40B4-BE49-F238E27FC236}">
                <a16:creationId xmlns:a16="http://schemas.microsoft.com/office/drawing/2014/main" id="{49577D48-FA90-282D-5F03-533F9EB19FF7}"/>
              </a:ext>
            </a:extLst>
          </p:cNvPr>
          <p:cNvSpPr/>
          <p:nvPr/>
        </p:nvSpPr>
        <p:spPr>
          <a:xfrm>
            <a:off x="657222" y="4690765"/>
            <a:ext cx="409575" cy="714375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0748E6-A0C8-DC45-C184-A29E37E54030}"/>
              </a:ext>
            </a:extLst>
          </p:cNvPr>
          <p:cNvSpPr txBox="1"/>
          <p:nvPr/>
        </p:nvSpPr>
        <p:spPr>
          <a:xfrm>
            <a:off x="8820323" y="6352143"/>
            <a:ext cx="2133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466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https://fip-edu.ru</a:t>
            </a:r>
          </a:p>
        </p:txBody>
      </p:sp>
    </p:spTree>
    <p:extLst>
      <p:ext uri="{BB962C8B-B14F-4D97-AF65-F5344CB8AC3E}">
        <p14:creationId xmlns:p14="http://schemas.microsoft.com/office/powerpoint/2010/main" val="1895167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95F95F5-F76E-49D4-8422-D17791436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284-7258-4E9D-A80A-13B3D1089256}" type="slidenum">
              <a:rPr lang="ru-RU" smtClean="0"/>
              <a:t>11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102075-F226-358D-6CD8-32949ED2830C}"/>
              </a:ext>
            </a:extLst>
          </p:cNvPr>
          <p:cNvSpPr txBox="1"/>
          <p:nvPr/>
        </p:nvSpPr>
        <p:spPr>
          <a:xfrm>
            <a:off x="336841" y="38627"/>
            <a:ext cx="10084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ptos Black" panose="020B0004020202020204" pitchFamily="34" charset="0"/>
              </a:rPr>
              <a:t>ВЫВОДЫ: </a:t>
            </a:r>
            <a:endParaRPr lang="ru-RU" sz="2800" b="1" dirty="0">
              <a:solidFill>
                <a:srgbClr val="C00000"/>
              </a:solidFill>
              <a:latin typeface="Aptos Black" panose="020B0004020202020204" pitchFamily="34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625F7263-2803-34B8-A640-2BAE218E97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1740619"/>
              </p:ext>
            </p:extLst>
          </p:nvPr>
        </p:nvGraphicFramePr>
        <p:xfrm>
          <a:off x="336841" y="686327"/>
          <a:ext cx="11712283" cy="603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0266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BCC2367-BCCD-8630-CE0F-55C9587CB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284-7258-4E9D-A80A-13B3D1089256}" type="slidenum">
              <a:rPr lang="ru-RU" smtClean="0"/>
              <a:t>12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B86F97-E017-BFD1-834C-8C4AEA5864FD}"/>
              </a:ext>
            </a:extLst>
          </p:cNvPr>
          <p:cNvSpPr txBox="1"/>
          <p:nvPr/>
        </p:nvSpPr>
        <p:spPr>
          <a:xfrm>
            <a:off x="279691" y="0"/>
            <a:ext cx="10084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ptos Black" panose="020B0004020202020204" pitchFamily="34" charset="0"/>
              </a:rPr>
              <a:t>ПЕРСПЕКТИВЫ: </a:t>
            </a:r>
            <a:endParaRPr lang="ru-RU" sz="2800" b="1" dirty="0">
              <a:solidFill>
                <a:srgbClr val="C00000"/>
              </a:solidFill>
              <a:latin typeface="Aptos Black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2D9D4A-0F38-2E06-2CBE-9C230F0B816F}"/>
              </a:ext>
            </a:extLst>
          </p:cNvPr>
          <p:cNvSpPr txBox="1"/>
          <p:nvPr/>
        </p:nvSpPr>
        <p:spPr>
          <a:xfrm>
            <a:off x="279691" y="652259"/>
            <a:ext cx="11077575" cy="589072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6AECBD-4073-4C49-2FD0-2BDF85C15E71}"/>
              </a:ext>
            </a:extLst>
          </p:cNvPr>
          <p:cNvSpPr txBox="1"/>
          <p:nvPr/>
        </p:nvSpPr>
        <p:spPr>
          <a:xfrm>
            <a:off x="8915435" y="6352143"/>
            <a:ext cx="2133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466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https://fip-edu.ru</a:t>
            </a:r>
          </a:p>
        </p:txBody>
      </p:sp>
      <p:sp>
        <p:nvSpPr>
          <p:cNvPr id="8" name="Облачко с текстом: прямоугольное со скругленными углами 7">
            <a:extLst>
              <a:ext uri="{FF2B5EF4-FFF2-40B4-BE49-F238E27FC236}">
                <a16:creationId xmlns:a16="http://schemas.microsoft.com/office/drawing/2014/main" id="{C8782EE7-5F00-9BB8-BEE6-3978C59F58A7}"/>
              </a:ext>
            </a:extLst>
          </p:cNvPr>
          <p:cNvSpPr/>
          <p:nvPr/>
        </p:nvSpPr>
        <p:spPr>
          <a:xfrm>
            <a:off x="85725" y="523220"/>
            <a:ext cx="11934825" cy="5601355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i="1" kern="0" dirty="0">
                <a:solidFill>
                  <a:srgbClr val="002060"/>
                </a:solidFill>
                <a:cs typeface="Times New Roman" panose="02020603050405020304" pitchFamily="18" charset="0"/>
              </a:rPr>
              <a:t>В рамках цифровизации образовательного процесса необходимо активное использование онлайн-платформ; технологий  виртуальной, дополненной и смешанной реальности; геймифицированных форматов </a:t>
            </a:r>
            <a:r>
              <a:rPr lang="ru-RU" b="1" i="1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обучения</a:t>
            </a:r>
            <a:endParaRPr lang="ru-RU" b="1" i="1" kern="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i="1" kern="0" dirty="0">
                <a:solidFill>
                  <a:srgbClr val="002060"/>
                </a:solidFill>
                <a:cs typeface="Times New Roman" panose="02020603050405020304" pitchFamily="18" charset="0"/>
              </a:rPr>
              <a:t>Включение в содержание деятельности ФИП вопросов инженерно-технологического и профориентационного треков, способствующих профессиональному самоопределению школьников, развитию у них инженерного </a:t>
            </a:r>
            <a:r>
              <a:rPr lang="ru-RU" b="1" i="1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мышления</a:t>
            </a:r>
            <a:endParaRPr lang="ru-RU" b="1" i="1" kern="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i="1" kern="0" dirty="0">
                <a:solidFill>
                  <a:srgbClr val="002060"/>
                </a:solidFill>
                <a:cs typeface="Times New Roman" panose="02020603050405020304" pitchFamily="18" charset="0"/>
              </a:rPr>
              <a:t>Разработка и реализация механизмов масштабирования инновационных продуктов действующих ФИП.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i="1" kern="0" dirty="0">
                <a:solidFill>
                  <a:srgbClr val="002060"/>
                </a:solidFill>
                <a:cs typeface="Times New Roman" panose="02020603050405020304" pitchFamily="18" charset="0"/>
              </a:rPr>
              <a:t>Развитие сетевого взаимодействия и оптимизация процессов обмена опытом, как внутри регионов, так и между различными субъектами Российской </a:t>
            </a:r>
            <a:r>
              <a:rPr lang="ru-RU" b="1" i="1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Федерации</a:t>
            </a:r>
            <a:endParaRPr lang="ru-RU" b="1" i="1" kern="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b="1" i="1" kern="0" dirty="0">
                <a:solidFill>
                  <a:srgbClr val="002060"/>
                </a:solidFill>
                <a:cs typeface="Times New Roman" panose="02020603050405020304" pitchFamily="18" charset="0"/>
              </a:rPr>
              <a:t>Актуализация библиотеки (реестра) лучших эффективных проектов федеральных инновационных площадок (ФИП) и результативных практик инновационной деятельности, включая расширение библиотеки видеороликами ФИП 2025 </a:t>
            </a:r>
            <a:r>
              <a:rPr lang="ru-RU" b="1" i="1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года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077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4;p13">
            <a:extLst>
              <a:ext uri="{FF2B5EF4-FFF2-40B4-BE49-F238E27FC236}">
                <a16:creationId xmlns:a16="http://schemas.microsoft.com/office/drawing/2014/main" id="{4C493674-29A2-4164-8884-E012C9A7E21A}"/>
              </a:ext>
            </a:extLst>
          </p:cNvPr>
          <p:cNvSpPr txBox="1">
            <a:spLocks/>
          </p:cNvSpPr>
          <p:nvPr/>
        </p:nvSpPr>
        <p:spPr>
          <a:xfrm>
            <a:off x="621802" y="266991"/>
            <a:ext cx="7855448" cy="104259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990"/>
            </a:pPr>
            <a:endParaRPr lang="ru-RU" sz="12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EA2A651-CF0A-7979-8A2B-1C25E094F2CD}"/>
              </a:ext>
            </a:extLst>
          </p:cNvPr>
          <p:cNvCxnSpPr/>
          <p:nvPr/>
        </p:nvCxnSpPr>
        <p:spPr>
          <a:xfrm>
            <a:off x="774700" y="1309587"/>
            <a:ext cx="1091257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734951-EDCC-2346-4BA1-447C7B6C72A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820" y="349060"/>
            <a:ext cx="1172749" cy="991339"/>
          </a:xfrm>
          <a:prstGeom prst="rect">
            <a:avLst/>
          </a:prstGeom>
        </p:spPr>
      </p:pic>
      <p:pic>
        <p:nvPicPr>
          <p:cNvPr id="6" name="Google Shape;58;p13">
            <a:extLst>
              <a:ext uri="{FF2B5EF4-FFF2-40B4-BE49-F238E27FC236}">
                <a16:creationId xmlns:a16="http://schemas.microsoft.com/office/drawing/2014/main" id="{5C943C05-4D14-6DC8-49E2-6589035FDE8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04458" y="349061"/>
            <a:ext cx="820975" cy="79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9;p13">
            <a:extLst>
              <a:ext uri="{FF2B5EF4-FFF2-40B4-BE49-F238E27FC236}">
                <a16:creationId xmlns:a16="http://schemas.microsoft.com/office/drawing/2014/main" id="{C86B97EC-AFEC-7F91-75E6-FDE460C3207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91760" y="402557"/>
            <a:ext cx="895518" cy="73885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CE4935F-DA86-8AEB-40F8-3DC8F4B1CD13}"/>
              </a:ext>
            </a:extLst>
          </p:cNvPr>
          <p:cNvSpPr txBox="1"/>
          <p:nvPr/>
        </p:nvSpPr>
        <p:spPr>
          <a:xfrm>
            <a:off x="774700" y="3136612"/>
            <a:ext cx="72592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  <a:t>БЛАГОДАРИМ</a:t>
            </a:r>
            <a:r>
              <a:rPr lang="ru-RU" sz="3200" dirty="0">
                <a:solidFill>
                  <a:srgbClr val="536DA6"/>
                </a:solidFill>
                <a:latin typeface="Arial Black" panose="020B0A04020102020204" pitchFamily="34" charset="0"/>
              </a:rPr>
              <a:t> ЗА ВНИМАНИЕ!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74A8A1-B0DA-AE44-A95B-09D9343DD260}"/>
              </a:ext>
            </a:extLst>
          </p:cNvPr>
          <p:cNvSpPr txBox="1"/>
          <p:nvPr/>
        </p:nvSpPr>
        <p:spPr>
          <a:xfrm>
            <a:off x="817300" y="588401"/>
            <a:ext cx="7850909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200" b="1" dirty="0">
                <a:solidFill>
                  <a:srgbClr val="C93B3B"/>
                </a:solidFill>
                <a:latin typeface="Arial Black" panose="020B0A04020102020204" pitchFamily="34" charset="0"/>
              </a:rPr>
              <a:t>«Федеральные инновационные площадки: от идеи до получения статуса ФИП </a:t>
            </a:r>
            <a:r>
              <a:rPr lang="ru-RU" sz="1200" b="1" kern="0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(методическое и организационно-техническое руководство)» </a:t>
            </a:r>
            <a:r>
              <a:rPr lang="ru-RU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1200" b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endParaRPr lang="ru-RU" sz="1200" b="1" dirty="0">
              <a:solidFill>
                <a:srgbClr val="C93B3B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2186A3-E4FF-7EF3-E003-DA31C6063338}"/>
              </a:ext>
            </a:extLst>
          </p:cNvPr>
          <p:cNvSpPr txBox="1"/>
          <p:nvPr/>
        </p:nvSpPr>
        <p:spPr>
          <a:xfrm>
            <a:off x="9553748" y="6455443"/>
            <a:ext cx="2133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466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https://fip-edu.ru</a:t>
            </a:r>
          </a:p>
        </p:txBody>
      </p:sp>
    </p:spTree>
    <p:extLst>
      <p:ext uri="{BB962C8B-B14F-4D97-AF65-F5344CB8AC3E}">
        <p14:creationId xmlns:p14="http://schemas.microsoft.com/office/powerpoint/2010/main" val="3467922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47836CE-0703-3569-4617-85EB5F6E2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284-7258-4E9D-A80A-13B3D1089256}" type="slidenum">
              <a:rPr lang="ru-RU" smtClean="0"/>
              <a:t>2</a:t>
            </a:fld>
            <a:endParaRPr lang="ru-RU" dirty="0"/>
          </a:p>
        </p:txBody>
      </p:sp>
      <p:pic>
        <p:nvPicPr>
          <p:cNvPr id="4" name="Рисунок 3" descr="Изображение выглядит как человек, одежда, Человеческое лицо, галсту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C622057-A5FD-43AB-DCF9-683E3569E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17" y="1191382"/>
            <a:ext cx="5684108" cy="4902214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снимок экрана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B6746BD-D623-E3CF-B571-7A6B5D0EA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400" y="1014412"/>
            <a:ext cx="6272600" cy="37433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9F1476-2DF7-E6D7-FEA5-73C7A67F4316}"/>
              </a:ext>
            </a:extLst>
          </p:cNvPr>
          <p:cNvSpPr txBox="1"/>
          <p:nvPr/>
        </p:nvSpPr>
        <p:spPr>
          <a:xfrm>
            <a:off x="213016" y="130141"/>
            <a:ext cx="10084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ptos Black" panose="020B0004020202020204" pitchFamily="34" charset="0"/>
              </a:rPr>
              <a:t>КУРС НА БУДУЩЕЕ</a:t>
            </a:r>
            <a:endParaRPr lang="ru-RU" sz="2800" b="1" dirty="0">
              <a:solidFill>
                <a:srgbClr val="C00000"/>
              </a:solidFill>
              <a:latin typeface="Aptos Black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A4B8D6-5179-C318-2F58-A3521F3100C7}"/>
              </a:ext>
            </a:extLst>
          </p:cNvPr>
          <p:cNvSpPr txBox="1"/>
          <p:nvPr/>
        </p:nvSpPr>
        <p:spPr>
          <a:xfrm>
            <a:off x="8696498" y="6358527"/>
            <a:ext cx="2133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466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https://fip-edu.ru</a:t>
            </a:r>
          </a:p>
        </p:txBody>
      </p:sp>
    </p:spTree>
    <p:extLst>
      <p:ext uri="{BB962C8B-B14F-4D97-AF65-F5344CB8AC3E}">
        <p14:creationId xmlns:p14="http://schemas.microsoft.com/office/powerpoint/2010/main" val="2759236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Заголовок 1">
            <a:extLst>
              <a:ext uri="{FF2B5EF4-FFF2-40B4-BE49-F238E27FC236}">
                <a16:creationId xmlns:a16="http://schemas.microsoft.com/office/drawing/2014/main" id="{8F9E0C8F-709E-B79A-F99F-5549C4E28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145" y="489549"/>
            <a:ext cx="8431755" cy="52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ru-RU" altLang="ru-RU" sz="3265" b="1" dirty="0">
              <a:solidFill>
                <a:srgbClr val="00A9A6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3577" y="164894"/>
            <a:ext cx="1154842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ptos Black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Аналитический отчёт </a:t>
            </a:r>
            <a:r>
              <a:rPr lang="ru-RU" sz="3200" b="1" dirty="0">
                <a:solidFill>
                  <a:srgbClr val="002060"/>
                </a:solidFill>
                <a:latin typeface="Aptos Black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результатам экспертного онлайн-опроса о деятельности федеральных инновационных площадок (ФИП)</a:t>
            </a:r>
            <a:endParaRPr lang="ru-RU" sz="4000" b="1" dirty="0">
              <a:solidFill>
                <a:srgbClr val="002060"/>
              </a:solidFill>
              <a:latin typeface="Aptos Black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rgbClr val="002060"/>
                </a:solidFill>
                <a:effectLst/>
                <a:latin typeface="Aptos Black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  <a:effectLst/>
                <a:latin typeface="Aptos Black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980FF2-3048-F20C-4BC1-D0000F5FAC12}"/>
              </a:ext>
            </a:extLst>
          </p:cNvPr>
          <p:cNvSpPr txBox="1"/>
          <p:nvPr/>
        </p:nvSpPr>
        <p:spPr>
          <a:xfrm>
            <a:off x="9553748" y="6455443"/>
            <a:ext cx="2133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466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https://fip-edu.ru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3D575D-DDC0-01FD-525A-02B998E0A483}"/>
              </a:ext>
            </a:extLst>
          </p:cNvPr>
          <p:cNvSpPr txBox="1"/>
          <p:nvPr/>
        </p:nvSpPr>
        <p:spPr>
          <a:xfrm>
            <a:off x="438150" y="1207230"/>
            <a:ext cx="7629525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  <a:spcAft>
                <a:spcPts val="800"/>
              </a:spcAft>
              <a:buNone/>
            </a:pPr>
            <a:endParaRPr lang="ru-RU" sz="1800" b="1" i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загнутый угол 6">
            <a:extLst>
              <a:ext uri="{FF2B5EF4-FFF2-40B4-BE49-F238E27FC236}">
                <a16:creationId xmlns:a16="http://schemas.microsoft.com/office/drawing/2014/main" id="{9AA78F28-9445-69E5-2EFF-FDF566CBCF81}"/>
              </a:ext>
            </a:extLst>
          </p:cNvPr>
          <p:cNvSpPr/>
          <p:nvPr/>
        </p:nvSpPr>
        <p:spPr>
          <a:xfrm>
            <a:off x="3554226" y="2054551"/>
            <a:ext cx="7466200" cy="4012874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kern="100" dirty="0">
              <a:solidFill>
                <a:schemeClr val="tx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ru-RU" sz="2800" b="1" i="1" kern="100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Цель: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b="1" i="1" kern="100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получение комплексной оценки деятельности федеральных инновационных площадок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b="1" i="1" kern="100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выявление успешных практик, затруднений в реализации проектов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b="1" i="1" kern="100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определение приоритетных направлений развития</a:t>
            </a:r>
            <a:endParaRPr lang="ru-RU" sz="1600" b="1" i="1" kern="100" dirty="0">
              <a:solidFill>
                <a:schemeClr val="tx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Контрольный список контур">
            <a:extLst>
              <a:ext uri="{FF2B5EF4-FFF2-40B4-BE49-F238E27FC236}">
                <a16:creationId xmlns:a16="http://schemas.microsoft.com/office/drawing/2014/main" id="{11CAE3A0-0A45-9D88-CAEB-26FD8E075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2673" y="2176579"/>
            <a:ext cx="3416614" cy="34166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B289F3-C712-07B8-A603-3E6677EE7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284-7258-4E9D-A80A-13B3D1089256}" type="slidenum">
              <a:rPr lang="ru-RU" smtClean="0"/>
              <a:t>4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A9AFD7-1AA6-BFA9-7B4B-38E83D60A6F2}"/>
              </a:ext>
            </a:extLst>
          </p:cNvPr>
          <p:cNvSpPr txBox="1"/>
          <p:nvPr/>
        </p:nvSpPr>
        <p:spPr>
          <a:xfrm>
            <a:off x="1053702" y="136525"/>
            <a:ext cx="10084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ptos Black" panose="020B0004020202020204" pitchFamily="34" charset="0"/>
              </a:rPr>
              <a:t>ХАРАКТЕРИСТИКА</a:t>
            </a:r>
            <a:r>
              <a:rPr lang="ru-RU" sz="3200" b="1" dirty="0">
                <a:latin typeface="Aptos Black" panose="020B0004020202020204" pitchFamily="34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Aptos Black" panose="020B0004020202020204" pitchFamily="34" charset="0"/>
              </a:rPr>
              <a:t>ВЫБОРКИ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733266-EDB1-9023-62BA-0E0739EEDDAD}"/>
              </a:ext>
            </a:extLst>
          </p:cNvPr>
          <p:cNvSpPr txBox="1"/>
          <p:nvPr/>
        </p:nvSpPr>
        <p:spPr>
          <a:xfrm>
            <a:off x="381000" y="1843840"/>
            <a:ext cx="4900612" cy="4771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4800" b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101 </a:t>
            </a:r>
            <a:r>
              <a:rPr lang="ru-RU" sz="3200" b="1" i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эксперт, </a:t>
            </a:r>
            <a:r>
              <a:rPr lang="ru-RU" sz="2800" i="1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представляющий</a:t>
            </a:r>
            <a:r>
              <a:rPr lang="ru-RU" sz="28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800" b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96 </a:t>
            </a:r>
            <a:r>
              <a:rPr lang="ru-RU" sz="3200" b="1" i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организаций</a:t>
            </a:r>
            <a:r>
              <a:rPr lang="ru-RU" sz="28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из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4400" b="1" i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9</a:t>
            </a:r>
            <a:r>
              <a:rPr lang="ru-RU" sz="2800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федеральных округов России</a:t>
            </a:r>
            <a:r>
              <a:rPr lang="ru-RU" sz="28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2800" i="1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включая территории, вошедшие в состав РФ после 2022 года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0DE6BB-F0F6-AFC6-0FBC-68387E74E8DE}"/>
              </a:ext>
            </a:extLst>
          </p:cNvPr>
          <p:cNvSpPr txBox="1"/>
          <p:nvPr/>
        </p:nvSpPr>
        <p:spPr>
          <a:xfrm>
            <a:off x="6448425" y="1054377"/>
            <a:ext cx="4905375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ru-RU" sz="3200" b="1" i="1" u="sng" dirty="0">
                <a:solidFill>
                  <a:srgbClr val="002060"/>
                </a:solidFill>
                <a:latin typeface="Aptos" panose="020B0004020202020204" pitchFamily="34" charset="0"/>
              </a:rPr>
              <a:t>в выборку вошли 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FD4DBF76-8B0E-C99D-7E1C-6AA1AA793FC6}"/>
              </a:ext>
            </a:extLst>
          </p:cNvPr>
          <p:cNvGraphicFramePr/>
          <p:nvPr/>
        </p:nvGraphicFramePr>
        <p:xfrm>
          <a:off x="5281612" y="1790700"/>
          <a:ext cx="6657975" cy="4824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F90C772-2361-53E5-7DB0-7E8A1659D346}"/>
              </a:ext>
            </a:extLst>
          </p:cNvPr>
          <p:cNvSpPr txBox="1"/>
          <p:nvPr/>
        </p:nvSpPr>
        <p:spPr>
          <a:xfrm>
            <a:off x="176212" y="1014820"/>
            <a:ext cx="5567364" cy="630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3200" b="1" i="1" u="sng" kern="100" dirty="0">
                <a:solidFill>
                  <a:srgbClr val="00206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</a:t>
            </a:r>
            <a:r>
              <a:rPr lang="ru-RU" sz="3200" b="1" i="1" u="sng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опросе приняли участие </a:t>
            </a:r>
          </a:p>
        </p:txBody>
      </p:sp>
    </p:spTree>
    <p:extLst>
      <p:ext uri="{BB962C8B-B14F-4D97-AF65-F5344CB8AC3E}">
        <p14:creationId xmlns:p14="http://schemas.microsoft.com/office/powerpoint/2010/main" val="1375001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0F374DB-6A89-B5BC-B9B2-1D843C23C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284-7258-4E9D-A80A-13B3D1089256}" type="slidenum">
              <a:rPr lang="ru-RU" smtClean="0"/>
              <a:t>5</a:t>
            </a:fld>
            <a:endParaRPr lang="ru-RU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D4787D20-8F4D-2E0D-63DD-0CCA3103F835}"/>
              </a:ext>
            </a:extLst>
          </p:cNvPr>
          <p:cNvGraphicFramePr/>
          <p:nvPr/>
        </p:nvGraphicFramePr>
        <p:xfrm>
          <a:off x="640659" y="1040902"/>
          <a:ext cx="10910682" cy="5205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17BD16D-AA08-576F-8900-C4DDABC50427}"/>
              </a:ext>
            </a:extLst>
          </p:cNvPr>
          <p:cNvSpPr txBox="1"/>
          <p:nvPr/>
        </p:nvSpPr>
        <p:spPr>
          <a:xfrm>
            <a:off x="640659" y="1"/>
            <a:ext cx="10461349" cy="1058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800" b="1" i="1" kern="100" dirty="0">
                <a:solidFill>
                  <a:srgbClr val="002060"/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Распределение участников опроса по федеральным округам</a:t>
            </a:r>
            <a:endParaRPr lang="ru-RU" sz="2800" kern="100" dirty="0">
              <a:solidFill>
                <a:srgbClr val="002060"/>
              </a:solidFill>
              <a:effectLst/>
              <a:latin typeface="Aptos Black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94BB37-4754-6CA2-DE12-D5FC78394E92}"/>
              </a:ext>
            </a:extLst>
          </p:cNvPr>
          <p:cNvSpPr txBox="1"/>
          <p:nvPr/>
        </p:nvSpPr>
        <p:spPr>
          <a:xfrm>
            <a:off x="640659" y="6246524"/>
            <a:ext cx="5183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ptos Black" panose="020B0004020202020204" pitchFamily="34" charset="0"/>
              </a:rPr>
              <a:t>ВСЕГО -101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FAB9BA-3A2F-5F2B-EA10-F399C81883B7}"/>
              </a:ext>
            </a:extLst>
          </p:cNvPr>
          <p:cNvSpPr txBox="1"/>
          <p:nvPr/>
        </p:nvSpPr>
        <p:spPr>
          <a:xfrm>
            <a:off x="8968478" y="6461967"/>
            <a:ext cx="2133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466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https://fip-edu.ru</a:t>
            </a:r>
          </a:p>
        </p:txBody>
      </p:sp>
    </p:spTree>
    <p:extLst>
      <p:ext uri="{BB962C8B-B14F-4D97-AF65-F5344CB8AC3E}">
        <p14:creationId xmlns:p14="http://schemas.microsoft.com/office/powerpoint/2010/main" val="1636893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7C65D6E-2B56-96CA-3000-CCD1FAAAA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284-7258-4E9D-A80A-13B3D1089256}" type="slidenum">
              <a:rPr lang="ru-RU" smtClean="0"/>
              <a:t>6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F31514-7493-6D04-D35F-DEBFA33D93B1}"/>
              </a:ext>
            </a:extLst>
          </p:cNvPr>
          <p:cNvSpPr txBox="1"/>
          <p:nvPr/>
        </p:nvSpPr>
        <p:spPr>
          <a:xfrm>
            <a:off x="526851" y="294620"/>
            <a:ext cx="11138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ptos Black" panose="020B0004020202020204" pitchFamily="34" charset="0"/>
              </a:rPr>
              <a:t>ПРОБЛЕМЫ И БАРЬЕРЫ</a:t>
            </a:r>
            <a:r>
              <a:rPr lang="ru-RU" sz="2800" b="1" dirty="0">
                <a:solidFill>
                  <a:srgbClr val="002060"/>
                </a:solidFill>
                <a:latin typeface="Aptos Black" panose="020B0004020202020204" pitchFamily="34" charset="0"/>
              </a:rPr>
              <a:t>, ПРЕПЯТСТВУЮЩИЕ РАЗВИТИЮ ФИП  </a:t>
            </a:r>
            <a:endParaRPr lang="ru-RU" sz="2800" b="1" dirty="0">
              <a:solidFill>
                <a:srgbClr val="C00000"/>
              </a:solidFill>
              <a:latin typeface="Aptos Black" panose="020B0004020202020204" pitchFamily="34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35541DB2-CB15-3CF2-3C84-C80FF9854C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625040"/>
              </p:ext>
            </p:extLst>
          </p:nvPr>
        </p:nvGraphicFramePr>
        <p:xfrm>
          <a:off x="-1265503" y="1011236"/>
          <a:ext cx="9150351" cy="5527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8E3D1AE-2E4F-047D-6F85-C5E018C9AED0}"/>
              </a:ext>
            </a:extLst>
          </p:cNvPr>
          <p:cNvSpPr txBox="1"/>
          <p:nvPr/>
        </p:nvSpPr>
        <p:spPr>
          <a:xfrm rot="17680200">
            <a:off x="-387923" y="3906050"/>
            <a:ext cx="44996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Кадровые трудности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Блок-схема: альтернативный процесс 6">
            <a:extLst>
              <a:ext uri="{FF2B5EF4-FFF2-40B4-BE49-F238E27FC236}">
                <a16:creationId xmlns:a16="http://schemas.microsoft.com/office/drawing/2014/main" id="{D8F6C54D-7B9A-79B1-BCDD-69D8456B2634}"/>
              </a:ext>
            </a:extLst>
          </p:cNvPr>
          <p:cNvSpPr/>
          <p:nvPr/>
        </p:nvSpPr>
        <p:spPr>
          <a:xfrm>
            <a:off x="7496175" y="1101640"/>
            <a:ext cx="3857625" cy="930275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Финансово-ресурсные ограничения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96E42106-2017-ED6E-1FCF-D04F9AB2C921}"/>
              </a:ext>
            </a:extLst>
          </p:cNvPr>
          <p:cNvCxnSpPr>
            <a:cxnSpLocks/>
          </p:cNvCxnSpPr>
          <p:nvPr/>
        </p:nvCxnSpPr>
        <p:spPr>
          <a:xfrm>
            <a:off x="7705725" y="2181225"/>
            <a:ext cx="0" cy="392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трелка: пятиугольник 13">
            <a:extLst>
              <a:ext uri="{FF2B5EF4-FFF2-40B4-BE49-F238E27FC236}">
                <a16:creationId xmlns:a16="http://schemas.microsoft.com/office/drawing/2014/main" id="{8FC9B946-8B87-FA78-7713-6E6EA5D83FFD}"/>
              </a:ext>
            </a:extLst>
          </p:cNvPr>
          <p:cNvSpPr/>
          <p:nvPr/>
        </p:nvSpPr>
        <p:spPr>
          <a:xfrm>
            <a:off x="7884848" y="2486025"/>
            <a:ext cx="3468951" cy="1228725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Ограниченные бюджеты на материально-техническое оснащение, лаборатории, цифровые ресурсы</a:t>
            </a:r>
          </a:p>
        </p:txBody>
      </p:sp>
      <p:sp>
        <p:nvSpPr>
          <p:cNvPr id="15" name="Стрелка: пятиугольник 14">
            <a:extLst>
              <a:ext uri="{FF2B5EF4-FFF2-40B4-BE49-F238E27FC236}">
                <a16:creationId xmlns:a16="http://schemas.microsoft.com/office/drawing/2014/main" id="{10E6BF8B-7422-F9EC-0631-7DD702F2EF7C}"/>
              </a:ext>
            </a:extLst>
          </p:cNvPr>
          <p:cNvSpPr/>
          <p:nvPr/>
        </p:nvSpPr>
        <p:spPr>
          <a:xfrm>
            <a:off x="7884847" y="4618039"/>
            <a:ext cx="3468951" cy="1228725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Задержки или отсутствие финансирования инновационной деятельности </a:t>
            </a:r>
          </a:p>
        </p:txBody>
      </p:sp>
      <p:pic>
        <p:nvPicPr>
          <p:cNvPr id="17" name="Рисунок 16" descr="Значок 1 со сплошной заливкой">
            <a:extLst>
              <a:ext uri="{FF2B5EF4-FFF2-40B4-BE49-F238E27FC236}">
                <a16:creationId xmlns:a16="http://schemas.microsoft.com/office/drawing/2014/main" id="{F68277E0-2FD9-7376-5A5F-006810CF53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9651" y="4198437"/>
            <a:ext cx="914400" cy="914400"/>
          </a:xfrm>
          <a:prstGeom prst="rect">
            <a:avLst/>
          </a:prstGeom>
        </p:spPr>
      </p:pic>
      <p:pic>
        <p:nvPicPr>
          <p:cNvPr id="19" name="Рисунок 18" descr="Значок со сплошной заливкой">
            <a:extLst>
              <a:ext uri="{FF2B5EF4-FFF2-40B4-BE49-F238E27FC236}">
                <a16:creationId xmlns:a16="http://schemas.microsoft.com/office/drawing/2014/main" id="{1A65E38C-26DB-FAFC-17EE-A6E37FD04B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581775" y="912921"/>
            <a:ext cx="914400" cy="914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6609590-7698-2416-7113-37A101127EDD}"/>
              </a:ext>
            </a:extLst>
          </p:cNvPr>
          <p:cNvSpPr txBox="1"/>
          <p:nvPr/>
        </p:nvSpPr>
        <p:spPr>
          <a:xfrm>
            <a:off x="8552558" y="6356350"/>
            <a:ext cx="2133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466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https://fip-edu.ru</a:t>
            </a:r>
          </a:p>
        </p:txBody>
      </p:sp>
    </p:spTree>
    <p:extLst>
      <p:ext uri="{BB962C8B-B14F-4D97-AF65-F5344CB8AC3E}">
        <p14:creationId xmlns:p14="http://schemas.microsoft.com/office/powerpoint/2010/main" val="551011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трелка: изогнутая вправо 32">
            <a:extLst>
              <a:ext uri="{FF2B5EF4-FFF2-40B4-BE49-F238E27FC236}">
                <a16:creationId xmlns:a16="http://schemas.microsoft.com/office/drawing/2014/main" id="{DA883FB3-D208-C953-38B1-CD5886D85C8E}"/>
              </a:ext>
            </a:extLst>
          </p:cNvPr>
          <p:cNvSpPr/>
          <p:nvPr/>
        </p:nvSpPr>
        <p:spPr>
          <a:xfrm>
            <a:off x="8599202" y="1923305"/>
            <a:ext cx="638176" cy="2669055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Блок-схема: перфолента 23">
            <a:extLst>
              <a:ext uri="{FF2B5EF4-FFF2-40B4-BE49-F238E27FC236}">
                <a16:creationId xmlns:a16="http://schemas.microsoft.com/office/drawing/2014/main" id="{7A8D3ECD-84A9-0F3F-C36B-8217CACFC564}"/>
              </a:ext>
            </a:extLst>
          </p:cNvPr>
          <p:cNvSpPr/>
          <p:nvPr/>
        </p:nvSpPr>
        <p:spPr>
          <a:xfrm>
            <a:off x="8982205" y="869334"/>
            <a:ext cx="2928827" cy="1609725"/>
          </a:xfrm>
          <a:prstGeom prst="flowChartPunchedTap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Методические и концептуальные барьеры</a:t>
            </a:r>
          </a:p>
        </p:txBody>
      </p:sp>
      <p:sp>
        <p:nvSpPr>
          <p:cNvPr id="17" name="Стрелка: изогнутая вправо 16">
            <a:extLst>
              <a:ext uri="{FF2B5EF4-FFF2-40B4-BE49-F238E27FC236}">
                <a16:creationId xmlns:a16="http://schemas.microsoft.com/office/drawing/2014/main" id="{F1C9F6CA-B8A7-C0B3-1B4B-04ADD862B375}"/>
              </a:ext>
            </a:extLst>
          </p:cNvPr>
          <p:cNvSpPr/>
          <p:nvPr/>
        </p:nvSpPr>
        <p:spPr>
          <a:xfrm>
            <a:off x="4489948" y="1914525"/>
            <a:ext cx="803779" cy="2998887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: изогнутая вправо 15">
            <a:extLst>
              <a:ext uri="{FF2B5EF4-FFF2-40B4-BE49-F238E27FC236}">
                <a16:creationId xmlns:a16="http://schemas.microsoft.com/office/drawing/2014/main" id="{95C0E451-F734-5F1D-ABD0-6F0961BA1879}"/>
              </a:ext>
            </a:extLst>
          </p:cNvPr>
          <p:cNvSpPr/>
          <p:nvPr/>
        </p:nvSpPr>
        <p:spPr>
          <a:xfrm>
            <a:off x="4430963" y="1990725"/>
            <a:ext cx="523568" cy="1712685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E37993B-87BB-4592-3461-B25F36C8B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284-7258-4E9D-A80A-13B3D1089256}" type="slidenum">
              <a:rPr lang="ru-RU" smtClean="0"/>
              <a:t>7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888A91-AA03-FE10-5EB0-ED88D5AD084F}"/>
              </a:ext>
            </a:extLst>
          </p:cNvPr>
          <p:cNvSpPr txBox="1"/>
          <p:nvPr/>
        </p:nvSpPr>
        <p:spPr>
          <a:xfrm>
            <a:off x="526851" y="94745"/>
            <a:ext cx="11138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ptos Black" panose="020B0004020202020204" pitchFamily="34" charset="0"/>
              </a:rPr>
              <a:t>ПРОБЛЕМЫ И БАРЬЕРЫ</a:t>
            </a:r>
            <a:r>
              <a:rPr lang="ru-RU" sz="2800" b="1" dirty="0">
                <a:solidFill>
                  <a:srgbClr val="002060"/>
                </a:solidFill>
                <a:latin typeface="Aptos Black" panose="020B0004020202020204" pitchFamily="34" charset="0"/>
              </a:rPr>
              <a:t>, ПРЕПЯТСТВУЮЩИЕ РАЗВИТИЮ ФИП  </a:t>
            </a:r>
            <a:endParaRPr lang="ru-RU" sz="2800" b="1" dirty="0">
              <a:solidFill>
                <a:srgbClr val="C00000"/>
              </a:solidFill>
              <a:latin typeface="Aptos Black" panose="020B0004020202020204" pitchFamily="34" charset="0"/>
            </a:endParaRPr>
          </a:p>
        </p:txBody>
      </p:sp>
      <p:sp>
        <p:nvSpPr>
          <p:cNvPr id="4" name="Облачко с текстом: прямоугольное 3">
            <a:extLst>
              <a:ext uri="{FF2B5EF4-FFF2-40B4-BE49-F238E27FC236}">
                <a16:creationId xmlns:a16="http://schemas.microsoft.com/office/drawing/2014/main" id="{EA55A8F1-7BA5-829C-E64C-B7322A66C1CA}"/>
              </a:ext>
            </a:extLst>
          </p:cNvPr>
          <p:cNvSpPr/>
          <p:nvPr/>
        </p:nvSpPr>
        <p:spPr>
          <a:xfrm>
            <a:off x="704850" y="1230035"/>
            <a:ext cx="3476625" cy="1333500"/>
          </a:xfrm>
          <a:prstGeom prst="wedge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 </a:t>
            </a:r>
            <a:r>
              <a:rPr lang="ru-RU" sz="2000" dirty="0"/>
              <a:t>Организационно-управленческие и нормативные трудности</a:t>
            </a:r>
            <a:endParaRPr lang="ru-RU" dirty="0"/>
          </a:p>
        </p:txBody>
      </p:sp>
      <p:sp>
        <p:nvSpPr>
          <p:cNvPr id="5" name="Стрелка: шеврон 4">
            <a:extLst>
              <a:ext uri="{FF2B5EF4-FFF2-40B4-BE49-F238E27FC236}">
                <a16:creationId xmlns:a16="http://schemas.microsoft.com/office/drawing/2014/main" id="{A4CE563B-48CB-AC8B-2549-24490089FD4F}"/>
              </a:ext>
            </a:extLst>
          </p:cNvPr>
          <p:cNvSpPr/>
          <p:nvPr/>
        </p:nvSpPr>
        <p:spPr>
          <a:xfrm>
            <a:off x="704850" y="2975730"/>
            <a:ext cx="723900" cy="742950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A8E707-F826-3579-86B6-BA212829ED73}"/>
              </a:ext>
            </a:extLst>
          </p:cNvPr>
          <p:cNvSpPr txBox="1"/>
          <p:nvPr/>
        </p:nvSpPr>
        <p:spPr>
          <a:xfrm>
            <a:off x="1533524" y="2822585"/>
            <a:ext cx="2647951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Отсутствие регламентов и стандартов – особенно в межрегиональных проектах</a:t>
            </a:r>
          </a:p>
        </p:txBody>
      </p:sp>
      <p:sp>
        <p:nvSpPr>
          <p:cNvPr id="7" name="Стрелка: шеврон 6">
            <a:extLst>
              <a:ext uri="{FF2B5EF4-FFF2-40B4-BE49-F238E27FC236}">
                <a16:creationId xmlns:a16="http://schemas.microsoft.com/office/drawing/2014/main" id="{9043D86F-6156-0C2F-C0AA-191A9342B997}"/>
              </a:ext>
            </a:extLst>
          </p:cNvPr>
          <p:cNvSpPr/>
          <p:nvPr/>
        </p:nvSpPr>
        <p:spPr>
          <a:xfrm>
            <a:off x="704850" y="4592360"/>
            <a:ext cx="723900" cy="742950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7E3354-A6A3-5ECF-27D4-EAEA4E636DFF}"/>
              </a:ext>
            </a:extLst>
          </p:cNvPr>
          <p:cNvSpPr txBox="1"/>
          <p:nvPr/>
        </p:nvSpPr>
        <p:spPr>
          <a:xfrm>
            <a:off x="1600200" y="4294466"/>
            <a:ext cx="2581275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Трудности взаимодействия с организациями-партнёрами (вузами, предприятиями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0" name="Рисунок 9" descr="Значок 3 со сплошной заливкой">
            <a:extLst>
              <a:ext uri="{FF2B5EF4-FFF2-40B4-BE49-F238E27FC236}">
                <a16:creationId xmlns:a16="http://schemas.microsoft.com/office/drawing/2014/main" id="{9FC6F047-6B0C-72F3-54F0-962507886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6794" y="789204"/>
            <a:ext cx="641716" cy="641716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B50C8105-0E98-73F8-75E6-21285B0AA3FD}"/>
              </a:ext>
            </a:extLst>
          </p:cNvPr>
          <p:cNvCxnSpPr/>
          <p:nvPr/>
        </p:nvCxnSpPr>
        <p:spPr>
          <a:xfrm>
            <a:off x="4371975" y="1162050"/>
            <a:ext cx="0" cy="4924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Блок-схема: знак завершения 12">
            <a:extLst>
              <a:ext uri="{FF2B5EF4-FFF2-40B4-BE49-F238E27FC236}">
                <a16:creationId xmlns:a16="http://schemas.microsoft.com/office/drawing/2014/main" id="{898BD8C0-5DD9-0684-0E8F-7EBE089EF480}"/>
              </a:ext>
            </a:extLst>
          </p:cNvPr>
          <p:cNvSpPr/>
          <p:nvPr/>
        </p:nvSpPr>
        <p:spPr>
          <a:xfrm>
            <a:off x="4867280" y="1151364"/>
            <a:ext cx="3095621" cy="1327695"/>
          </a:xfrm>
          <a:prstGeom prst="flowChartTermina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Психолого-мотивационные барьеры</a:t>
            </a:r>
          </a:p>
        </p:txBody>
      </p:sp>
      <p:sp>
        <p:nvSpPr>
          <p:cNvPr id="14" name="Стрелка: пятиугольник 13">
            <a:extLst>
              <a:ext uri="{FF2B5EF4-FFF2-40B4-BE49-F238E27FC236}">
                <a16:creationId xmlns:a16="http://schemas.microsoft.com/office/drawing/2014/main" id="{09B4842D-8F08-340F-56C5-80AC55021180}"/>
              </a:ext>
            </a:extLst>
          </p:cNvPr>
          <p:cNvSpPr/>
          <p:nvPr/>
        </p:nvSpPr>
        <p:spPr>
          <a:xfrm>
            <a:off x="5065125" y="2800587"/>
            <a:ext cx="2897774" cy="1226762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Сопротивление части педагогов и родителей инновациям</a:t>
            </a:r>
          </a:p>
        </p:txBody>
      </p:sp>
      <p:sp>
        <p:nvSpPr>
          <p:cNvPr id="15" name="Стрелка: пятиугольник 14">
            <a:extLst>
              <a:ext uri="{FF2B5EF4-FFF2-40B4-BE49-F238E27FC236}">
                <a16:creationId xmlns:a16="http://schemas.microsoft.com/office/drawing/2014/main" id="{93805AFA-603D-C5E5-2E95-DF72297A95D7}"/>
              </a:ext>
            </a:extLst>
          </p:cNvPr>
          <p:cNvSpPr/>
          <p:nvPr/>
        </p:nvSpPr>
        <p:spPr>
          <a:xfrm>
            <a:off x="5352713" y="4180881"/>
            <a:ext cx="2981659" cy="1327696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Недостаточное вовлечение социальных партнёров и родителей в воспитательные мероприятия</a:t>
            </a:r>
          </a:p>
        </p:txBody>
      </p:sp>
      <p:pic>
        <p:nvPicPr>
          <p:cNvPr id="19" name="Рисунок 18" descr="Значок 4 со сплошной заливкой">
            <a:extLst>
              <a:ext uri="{FF2B5EF4-FFF2-40B4-BE49-F238E27FC236}">
                <a16:creationId xmlns:a16="http://schemas.microsoft.com/office/drawing/2014/main" id="{BAFE8541-F3E0-CFCB-99F3-9FD4CB954A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371975" y="789205"/>
            <a:ext cx="641715" cy="641715"/>
          </a:xfrm>
          <a:prstGeom prst="rect">
            <a:avLst/>
          </a:prstGeom>
        </p:spPr>
      </p:pic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19A03168-1892-B74F-CE47-F92AC070C4C1}"/>
              </a:ext>
            </a:extLst>
          </p:cNvPr>
          <p:cNvCxnSpPr>
            <a:cxnSpLocks/>
          </p:cNvCxnSpPr>
          <p:nvPr/>
        </p:nvCxnSpPr>
        <p:spPr>
          <a:xfrm>
            <a:off x="8409423" y="1247270"/>
            <a:ext cx="0" cy="4785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 descr="Значок 5 со сплошной заливкой">
            <a:extLst>
              <a:ext uri="{FF2B5EF4-FFF2-40B4-BE49-F238E27FC236}">
                <a16:creationId xmlns:a16="http://schemas.microsoft.com/office/drawing/2014/main" id="{07B140CA-7AC3-892D-8D7F-DE8F479DDB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398067" y="704850"/>
            <a:ext cx="638175" cy="638175"/>
          </a:xfrm>
          <a:prstGeom prst="rect">
            <a:avLst/>
          </a:prstGeom>
        </p:spPr>
      </p:pic>
      <p:sp>
        <p:nvSpPr>
          <p:cNvPr id="30" name="Блок-схема: знак завершения 29">
            <a:extLst>
              <a:ext uri="{FF2B5EF4-FFF2-40B4-BE49-F238E27FC236}">
                <a16:creationId xmlns:a16="http://schemas.microsoft.com/office/drawing/2014/main" id="{05822117-916F-773A-1EE3-3877E5EFC1C8}"/>
              </a:ext>
            </a:extLst>
          </p:cNvPr>
          <p:cNvSpPr/>
          <p:nvPr/>
        </p:nvSpPr>
        <p:spPr>
          <a:xfrm>
            <a:off x="8682018" y="2727465"/>
            <a:ext cx="3371850" cy="1315244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Недостаточная научная разработанность отдельных направлений, таких как медиаобразование, цифровое наставничество</a:t>
            </a:r>
            <a:endParaRPr lang="ru-RU" dirty="0"/>
          </a:p>
        </p:txBody>
      </p:sp>
      <p:sp>
        <p:nvSpPr>
          <p:cNvPr id="31" name="Блок-схема: знак завершения 30">
            <a:extLst>
              <a:ext uri="{FF2B5EF4-FFF2-40B4-BE49-F238E27FC236}">
                <a16:creationId xmlns:a16="http://schemas.microsoft.com/office/drawing/2014/main" id="{E5A8385E-1186-471E-856B-72DC657AFCB0}"/>
              </a:ext>
            </a:extLst>
          </p:cNvPr>
          <p:cNvSpPr/>
          <p:nvPr/>
        </p:nvSpPr>
        <p:spPr>
          <a:xfrm>
            <a:off x="9251335" y="4150818"/>
            <a:ext cx="2788575" cy="1111103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Проблема перевода успешных практик в тиражируемые модели («масштабирование»)</a:t>
            </a:r>
          </a:p>
        </p:txBody>
      </p:sp>
      <p:sp>
        <p:nvSpPr>
          <p:cNvPr id="32" name="Стрелка: изогнутая вправо 31">
            <a:extLst>
              <a:ext uri="{FF2B5EF4-FFF2-40B4-BE49-F238E27FC236}">
                <a16:creationId xmlns:a16="http://schemas.microsoft.com/office/drawing/2014/main" id="{9C81D4C6-33A5-AFDE-0223-FD4B1ABB9C0C}"/>
              </a:ext>
            </a:extLst>
          </p:cNvPr>
          <p:cNvSpPr/>
          <p:nvPr/>
        </p:nvSpPr>
        <p:spPr>
          <a:xfrm>
            <a:off x="8642841" y="1990725"/>
            <a:ext cx="339364" cy="1438275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24CEAF6-F721-128A-35C4-2AE62DE9D104}"/>
              </a:ext>
            </a:extLst>
          </p:cNvPr>
          <p:cNvSpPr txBox="1"/>
          <p:nvPr/>
        </p:nvSpPr>
        <p:spPr>
          <a:xfrm>
            <a:off x="8039273" y="6395098"/>
            <a:ext cx="2133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466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https://fip-edu.ru</a:t>
            </a:r>
          </a:p>
        </p:txBody>
      </p:sp>
    </p:spTree>
    <p:extLst>
      <p:ext uri="{BB962C8B-B14F-4D97-AF65-F5344CB8AC3E}">
        <p14:creationId xmlns:p14="http://schemas.microsoft.com/office/powerpoint/2010/main" val="1613319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8E246EC-D771-64D3-1149-4626164B3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284-7258-4E9D-A80A-13B3D1089256}" type="slidenum">
              <a:rPr lang="ru-RU" smtClean="0"/>
              <a:t>8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50A782-168C-D4AC-C267-CB9476B9E3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20" t="25372" r="35049" b="27267"/>
          <a:stretch>
            <a:fillRect/>
          </a:stretch>
        </p:blipFill>
        <p:spPr>
          <a:xfrm>
            <a:off x="6529836" y="3519488"/>
            <a:ext cx="5662164" cy="320198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0ECD3C9-12BE-BE3D-6984-8D1DE60E82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0542"/>
          <a:stretch>
            <a:fillRect/>
          </a:stretch>
        </p:blipFill>
        <p:spPr>
          <a:xfrm>
            <a:off x="118495" y="1097894"/>
            <a:ext cx="9034688" cy="27322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A4C382-799C-C832-9D2A-E7360E2D2731}"/>
              </a:ext>
            </a:extLst>
          </p:cNvPr>
          <p:cNvSpPr txBox="1"/>
          <p:nvPr/>
        </p:nvSpPr>
        <p:spPr>
          <a:xfrm>
            <a:off x="962024" y="136525"/>
            <a:ext cx="98012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cap="all" dirty="0">
                <a:solidFill>
                  <a:srgbClr val="002060"/>
                </a:solidFill>
                <a:effectLst/>
                <a:latin typeface="PT Sans" panose="020B0503020203020204" pitchFamily="34" charset="-52"/>
              </a:rPr>
              <a:t>НЕДОСТАТОЧНАЯ функциональность Библиотеки (реестра) лучших эффективных проектов ФИП и результативных практик инновационной деятельности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D5A83B-5CA1-73BC-C976-63A89B3C80A8}"/>
              </a:ext>
            </a:extLst>
          </p:cNvPr>
          <p:cNvSpPr txBox="1"/>
          <p:nvPr/>
        </p:nvSpPr>
        <p:spPr>
          <a:xfrm>
            <a:off x="9092179" y="1253213"/>
            <a:ext cx="2981326" cy="203132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ru-RU" b="1" i="0" cap="all" dirty="0">
                <a:solidFill>
                  <a:srgbClr val="60B9CE"/>
                </a:solidFill>
                <a:effectLst/>
                <a:latin typeface="PT Sans" panose="020B0503020203020204" pitchFamily="34" charset="-52"/>
              </a:rPr>
              <a:t>Информационная система сопровождения деятельности</a:t>
            </a:r>
          </a:p>
          <a:p>
            <a:pPr algn="l">
              <a:buNone/>
            </a:pPr>
            <a:r>
              <a:rPr lang="ru-RU" b="1" i="0" cap="all" dirty="0">
                <a:solidFill>
                  <a:srgbClr val="00AF64"/>
                </a:solidFill>
                <a:effectLst/>
                <a:latin typeface="PT Sans" panose="020B0503020203020204" pitchFamily="34" charset="-52"/>
              </a:rPr>
              <a:t>федеральных инновационных площадок</a:t>
            </a:r>
            <a:endParaRPr lang="ru-RU" b="1" i="0" cap="all" dirty="0">
              <a:solidFill>
                <a:srgbClr val="60B9CE"/>
              </a:solidFill>
              <a:effectLst/>
              <a:latin typeface="PT Sans" panose="020B0503020203020204" pitchFamily="34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FE44D9-3921-919D-9C39-35D2E572E7C6}"/>
              </a:ext>
            </a:extLst>
          </p:cNvPr>
          <p:cNvSpPr txBox="1"/>
          <p:nvPr/>
        </p:nvSpPr>
        <p:spPr>
          <a:xfrm>
            <a:off x="3184" y="3830135"/>
            <a:ext cx="423443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В библиотеке собраны материалы (книги, статьи, аудио- и видео - материалы) содержащие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</a:rPr>
              <a:t> эффективный опыт инноваций в образовательной деятельности;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</a:rPr>
              <a:t>примеры нормативных документов;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</a:rPr>
              <a:t>книги классиков педагогики и психологии, которые являются культурно-методологическим основанием для проектирования в образовании</a:t>
            </a:r>
          </a:p>
        </p:txBody>
      </p:sp>
      <p:pic>
        <p:nvPicPr>
          <p:cNvPr id="4" name="Рисунок 3" descr="Значок 6 со сплошной заливкой">
            <a:extLst>
              <a:ext uri="{FF2B5EF4-FFF2-40B4-BE49-F238E27FC236}">
                <a16:creationId xmlns:a16="http://schemas.microsoft.com/office/drawing/2014/main" id="{7389FAA9-2E02-F129-F320-6D3E4AEA7A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79399" y="178763"/>
            <a:ext cx="682625" cy="682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65FC25-3B4E-F529-A76D-A7A94D8A0B0C}"/>
              </a:ext>
            </a:extLst>
          </p:cNvPr>
          <p:cNvSpPr txBox="1"/>
          <p:nvPr/>
        </p:nvSpPr>
        <p:spPr>
          <a:xfrm>
            <a:off x="4176773" y="4316118"/>
            <a:ext cx="2413904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ОГРАНИЧЕННОСТЬ РЕАЛЬНЫХ ПРОДУКТОВ ИННОВАЦИОННОЙ ДЕЯТЕЛЬНОСТИ </a:t>
            </a:r>
          </a:p>
        </p:txBody>
      </p:sp>
      <p:pic>
        <p:nvPicPr>
          <p:cNvPr id="9" name="Рисунок 8" descr="Восклицательный знак со сплошной заливкой">
            <a:extLst>
              <a:ext uri="{FF2B5EF4-FFF2-40B4-BE49-F238E27FC236}">
                <a16:creationId xmlns:a16="http://schemas.microsoft.com/office/drawing/2014/main" id="{F3CA0872-9DB0-E325-516C-C68EE906DF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641498" y="4316118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8AD8E6-B050-6E00-AA24-58DF78F498F0}"/>
              </a:ext>
            </a:extLst>
          </p:cNvPr>
          <p:cNvSpPr txBox="1"/>
          <p:nvPr/>
        </p:nvSpPr>
        <p:spPr>
          <a:xfrm>
            <a:off x="8363123" y="6446236"/>
            <a:ext cx="2133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466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https://fip-edu.ru</a:t>
            </a:r>
          </a:p>
        </p:txBody>
      </p:sp>
    </p:spTree>
    <p:extLst>
      <p:ext uri="{BB962C8B-B14F-4D97-AF65-F5344CB8AC3E}">
        <p14:creationId xmlns:p14="http://schemas.microsoft.com/office/powerpoint/2010/main" val="3014524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F92D1D4-834D-29CF-BF42-B09FD37F8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284-7258-4E9D-A80A-13B3D1089256}" type="slidenum">
              <a:rPr lang="ru-RU" smtClean="0"/>
              <a:t>9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CC5790-A481-ADC2-168A-9799E45366C0}"/>
              </a:ext>
            </a:extLst>
          </p:cNvPr>
          <p:cNvSpPr txBox="1"/>
          <p:nvPr/>
        </p:nvSpPr>
        <p:spPr>
          <a:xfrm>
            <a:off x="526851" y="94745"/>
            <a:ext cx="1113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ptos Black" panose="020B0004020202020204" pitchFamily="34" charset="0"/>
              </a:rPr>
              <a:t>КЛЮЧЕВЫЕ НАПРАВЛЕНИЯ РАЗВИТИЯ ПРОЕКТА ФИП, ПО МНЕНИЮ ЭКСПЕРТОВ 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4FD317E2-DD6C-9DFB-4F93-9513EE78D2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8478911"/>
              </p:ext>
            </p:extLst>
          </p:nvPr>
        </p:nvGraphicFramePr>
        <p:xfrm>
          <a:off x="-614512" y="883962"/>
          <a:ext cx="6686550" cy="5837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02F13ED0-F056-117B-311B-A50F5097CE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3105112"/>
              </p:ext>
            </p:extLst>
          </p:nvPr>
        </p:nvGraphicFramePr>
        <p:xfrm>
          <a:off x="5356325" y="883962"/>
          <a:ext cx="6686550" cy="5837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047639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7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Тема17</Template>
  <TotalTime>9710</TotalTime>
  <Words>906</Words>
  <Application>Microsoft Office PowerPoint</Application>
  <PresentationFormat>Широкоэкранный</PresentationFormat>
  <Paragraphs>108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Aptos</vt:lpstr>
      <vt:lpstr>Aptos Black</vt:lpstr>
      <vt:lpstr>Arial</vt:lpstr>
      <vt:lpstr>Arial Black</vt:lpstr>
      <vt:lpstr>Calibri</vt:lpstr>
      <vt:lpstr>Calibri Light</vt:lpstr>
      <vt:lpstr>Cambria</vt:lpstr>
      <vt:lpstr>Century</vt:lpstr>
      <vt:lpstr>PT Sans</vt:lpstr>
      <vt:lpstr>Times New Roman</vt:lpstr>
      <vt:lpstr>Wingdings</vt:lpstr>
      <vt:lpstr>Тема17</vt:lpstr>
      <vt:lpstr>«Федеральные инновационные площадки: от идеи до получения статуса ФИП (методическое и организационно-техническое руководство)»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КОНЦЕПТУАЛЬНЫЕ ПОДХОДЫ  К СТРАТЕГИИ РАЗВИТИЯ  РОССИЙСКОЙ ШКОЛЫ</dc:title>
  <dc:creator>Ольга Белоусова</dc:creator>
  <cp:lastModifiedBy>Михайлова Татьяна Ивановна</cp:lastModifiedBy>
  <cp:revision>319</cp:revision>
  <cp:lastPrinted>2025-12-10T08:01:31Z</cp:lastPrinted>
  <dcterms:modified xsi:type="dcterms:W3CDTF">2025-12-10T08:03:57Z</dcterms:modified>
</cp:coreProperties>
</file>