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 bookmarkIdSeed="3">
  <p:sldMasterIdLst>
    <p:sldMasterId id="2147483648" r:id="rId1"/>
  </p:sldMasterIdLst>
  <p:notesMasterIdLst>
    <p:notesMasterId r:id="rId61"/>
  </p:notesMasterIdLst>
  <p:sldIdLst>
    <p:sldId id="334" r:id="rId2"/>
    <p:sldId id="336" r:id="rId3"/>
    <p:sldId id="360" r:id="rId4"/>
    <p:sldId id="401" r:id="rId5"/>
    <p:sldId id="402" r:id="rId6"/>
    <p:sldId id="403" r:id="rId7"/>
    <p:sldId id="404" r:id="rId8"/>
    <p:sldId id="405" r:id="rId9"/>
    <p:sldId id="426" r:id="rId10"/>
    <p:sldId id="425" r:id="rId11"/>
    <p:sldId id="338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22" r:id="rId21"/>
    <p:sldId id="423" r:id="rId22"/>
    <p:sldId id="337" r:id="rId23"/>
    <p:sldId id="340" r:id="rId24"/>
    <p:sldId id="341" r:id="rId25"/>
    <p:sldId id="258" r:id="rId26"/>
    <p:sldId id="342" r:id="rId27"/>
    <p:sldId id="264" r:id="rId28"/>
    <p:sldId id="265" r:id="rId29"/>
    <p:sldId id="266" r:id="rId30"/>
    <p:sldId id="364" r:id="rId31"/>
    <p:sldId id="379" r:id="rId32"/>
    <p:sldId id="380" r:id="rId33"/>
    <p:sldId id="412" r:id="rId34"/>
    <p:sldId id="385" r:id="rId35"/>
    <p:sldId id="381" r:id="rId36"/>
    <p:sldId id="400" r:id="rId37"/>
    <p:sldId id="359" r:id="rId38"/>
    <p:sldId id="406" r:id="rId39"/>
    <p:sldId id="299" r:id="rId40"/>
    <p:sldId id="407" r:id="rId41"/>
    <p:sldId id="408" r:id="rId42"/>
    <p:sldId id="409" r:id="rId43"/>
    <p:sldId id="410" r:id="rId44"/>
    <p:sldId id="411" r:id="rId45"/>
    <p:sldId id="365" r:id="rId46"/>
    <p:sldId id="366" r:id="rId47"/>
    <p:sldId id="424" r:id="rId48"/>
    <p:sldId id="386" r:id="rId49"/>
    <p:sldId id="387" r:id="rId50"/>
    <p:sldId id="388" r:id="rId51"/>
    <p:sldId id="391" r:id="rId52"/>
    <p:sldId id="390" r:id="rId53"/>
    <p:sldId id="392" r:id="rId54"/>
    <p:sldId id="394" r:id="rId55"/>
    <p:sldId id="395" r:id="rId56"/>
    <p:sldId id="396" r:id="rId57"/>
    <p:sldId id="397" r:id="rId58"/>
    <p:sldId id="398" r:id="rId59"/>
    <p:sldId id="369" r:id="rId60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664"/>
    <a:srgbClr val="C00000"/>
    <a:srgbClr val="002060"/>
    <a:srgbClr val="536DA6"/>
    <a:srgbClr val="C93B3B"/>
    <a:srgbClr val="F8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4" autoAdjust="0"/>
    <p:restoredTop sz="93437" autoAdjust="0"/>
  </p:normalViewPr>
  <p:slideViewPr>
    <p:cSldViewPr snapToGrid="0">
      <p:cViewPr varScale="1">
        <p:scale>
          <a:sx n="106" d="100"/>
          <a:sy n="106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8;&#1089;&#1089;&#1083;&#1077;&#1076;&#1086;&#1074;&#1072;&#1085;&#1080;&#1077;%202021\&#1043;&#1086;&#1089;&#1079;&#1072;&#1076;&#1072;&#1085;&#1080;&#1077;\diagr%20pat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15.1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8;&#1089;&#1089;&#1083;&#1077;&#1076;&#1086;&#1074;&#1072;&#1085;&#1080;&#1077;%202021\&#1043;&#1086;&#1089;&#1079;&#1072;&#1076;&#1072;&#1085;&#1080;&#1077;\diagr%20ob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r>
              <a:rPr lang="ru-RU" sz="1200" b="1" dirty="0">
                <a:solidFill>
                  <a:srgbClr val="002060"/>
                </a:solidFill>
                <a:latin typeface="Arial Black" panose="020B0A04020102020204" pitchFamily="34" charset="0"/>
              </a:rPr>
              <a:t>ЧЕГО БЫ ВЫ ХОТЕЛИ ДОБИТЬСЯ В СВОЕЙ ЖИЗНИ?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Book Antiqua" panose="0204060205030503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36D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536DA6"/>
                    </a:solidFill>
                    <a:latin typeface="Century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Лист33!$A$4:$A$20</c:f>
              <c:strCache>
                <c:ptCount val="17"/>
                <c:pt idx="0">
                  <c:v>Создать счастливую семью</c:v>
                </c:pt>
                <c:pt idx="1">
                  <c:v>Заниматься любимым делом, творчеством</c:v>
                </c:pt>
                <c:pt idx="2">
                  <c:v>Иметь надежных друзей</c:v>
                </c:pt>
                <c:pt idx="3">
                  <c:v>Иметь интересную работу</c:v>
                </c:pt>
                <c:pt idx="4">
                  <c:v>Побывать во многих странах мира</c:v>
                </c:pt>
                <c:pt idx="5">
                  <c:v>Вырастить и воспитать детей</c:v>
                </c:pt>
                <c:pt idx="6">
                  <c:v>Получить хорошее образование</c:v>
                </c:pt>
                <c:pt idx="7">
                  <c:v>Честно прожить свою жизнь</c:v>
                </c:pt>
                <c:pt idx="8">
                  <c:v>Сделать карьеру</c:v>
                </c:pt>
                <c:pt idx="9">
                  <c:v>Быть полезным обществу</c:v>
                </c:pt>
                <c:pt idx="10">
                  <c:v>Побывать во многих регионах России</c:v>
                </c:pt>
                <c:pt idx="11">
                  <c:v>Стать богатым человеком</c:v>
                </c:pt>
                <c:pt idx="12">
                  <c:v>Иметь много свободного времени</c:v>
                </c:pt>
                <c:pt idx="13">
                  <c:v>Иметь собственный бизнес</c:v>
                </c:pt>
                <c:pt idx="14">
                  <c:v>Быть патриотом своей страны</c:v>
                </c:pt>
                <c:pt idx="15">
                  <c:v>Стать знаменитым человеком</c:v>
                </c:pt>
                <c:pt idx="16">
                  <c:v>Иметь доступ к власти</c:v>
                </c:pt>
              </c:strCache>
            </c:strRef>
          </c:cat>
          <c:val>
            <c:numRef>
              <c:f>Лист33!$B$4:$B$20</c:f>
              <c:numCache>
                <c:formatCode>0%</c:formatCode>
                <c:ptCount val="17"/>
                <c:pt idx="0">
                  <c:v>0.72085201793721976</c:v>
                </c:pt>
                <c:pt idx="1">
                  <c:v>0.64461883408071752</c:v>
                </c:pt>
                <c:pt idx="2">
                  <c:v>0.61098654708520184</c:v>
                </c:pt>
                <c:pt idx="3">
                  <c:v>0.58183856502242148</c:v>
                </c:pt>
                <c:pt idx="4">
                  <c:v>0.52578475336322872</c:v>
                </c:pt>
                <c:pt idx="5">
                  <c:v>0.50560538116591924</c:v>
                </c:pt>
                <c:pt idx="6">
                  <c:v>0.47421524663677128</c:v>
                </c:pt>
                <c:pt idx="7">
                  <c:v>0.41255605381165922</c:v>
                </c:pt>
                <c:pt idx="8">
                  <c:v>0.40695067264573992</c:v>
                </c:pt>
                <c:pt idx="9">
                  <c:v>0.36098654708520178</c:v>
                </c:pt>
                <c:pt idx="10">
                  <c:v>0.31390134529147984</c:v>
                </c:pt>
                <c:pt idx="11">
                  <c:v>0.30493273542600896</c:v>
                </c:pt>
                <c:pt idx="12">
                  <c:v>0.28363228699551568</c:v>
                </c:pt>
                <c:pt idx="13">
                  <c:v>0.2556053811659193</c:v>
                </c:pt>
                <c:pt idx="14">
                  <c:v>0.22197309417040359</c:v>
                </c:pt>
                <c:pt idx="15">
                  <c:v>0.15022421524663676</c:v>
                </c:pt>
                <c:pt idx="16">
                  <c:v>8.744394618834081E-2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8A-4019-A296-0BE9CC745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911657247"/>
        <c:axId val="911658911"/>
      </c:barChart>
      <c:catAx>
        <c:axId val="9116572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Century" panose="02040604050505020304" pitchFamily="18" charset="0"/>
                <a:ea typeface="+mn-ea"/>
                <a:cs typeface="+mn-cs"/>
              </a:defRPr>
            </a:pPr>
            <a:endParaRPr lang="ru-RU"/>
          </a:p>
        </c:txPr>
        <c:crossAx val="911658911"/>
        <c:crosses val="autoZero"/>
        <c:auto val="1"/>
        <c:lblAlgn val="ctr"/>
        <c:lblOffset val="100"/>
        <c:noMultiLvlLbl val="0"/>
      </c:catAx>
      <c:valAx>
        <c:axId val="911658911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911657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200" dirty="0">
                <a:solidFill>
                  <a:srgbClr val="002060"/>
                </a:solidFill>
                <a:latin typeface="Arial Black" panose="020B0A04020102020204" pitchFamily="34" charset="0"/>
              </a:rPr>
              <a:t>КАКИЕ ИЗ ПЕРЕЧИСЛЕННЫХ ЦЕННОСТЕЙ ВЫ СЧИТАЕТЕ ЗНАЧИМЫМИ ЛИЧНО ДЛЯ ВАС?</a:t>
            </a:r>
          </a:p>
        </c:rich>
      </c:tx>
      <c:layout>
        <c:manualLayout>
          <c:xMode val="edge"/>
          <c:yMode val="edge"/>
          <c:x val="0.13036543173356091"/>
          <c:y val="2.41563811838909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72476629318757"/>
          <c:y val="8.9147216476550786E-2"/>
          <c:w val="0.69837078141760145"/>
          <c:h val="0.820052536916359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Лист16!$V$77</c:f>
              <c:strCache>
                <c:ptCount val="1"/>
                <c:pt idx="0">
                  <c:v>Процент наблюдений</c:v>
                </c:pt>
              </c:strCache>
            </c:strRef>
          </c:tx>
          <c:spPr>
            <a:solidFill>
              <a:srgbClr val="536D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2060"/>
                    </a:solidFill>
                    <a:latin typeface="Century" panose="02040604050505020304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Лист16!$U$78:$U$99</c:f>
              <c:strCache>
                <c:ptCount val="22"/>
                <c:pt idx="0">
                  <c:v>жизнь</c:v>
                </c:pt>
                <c:pt idx="1">
                  <c:v>права и свободы человека</c:v>
                </c:pt>
                <c:pt idx="2">
                  <c:v>крепкая семья</c:v>
                </c:pt>
                <c:pt idx="3">
                  <c:v>развитие</c:v>
                </c:pt>
                <c:pt idx="4">
                  <c:v>взаимопомощь и взаимоуважение</c:v>
                </c:pt>
                <c:pt idx="5">
                  <c:v>справедливость</c:v>
                </c:pt>
                <c:pt idx="6">
                  <c:v>достоинство</c:v>
                </c:pt>
                <c:pt idx="7">
                  <c:v>творчество</c:v>
                </c:pt>
                <c:pt idx="8">
                  <c:v>познание</c:v>
                </c:pt>
                <c:pt idx="9">
                  <c:v>красота природы и искусства</c:v>
                </c:pt>
                <c:pt idx="10">
                  <c:v>гуманизм и милосердие</c:v>
                </c:pt>
                <c:pt idx="11">
                  <c:v>историческая память</c:v>
                </c:pt>
                <c:pt idx="12">
                  <c:v>патриотизм</c:v>
                </c:pt>
                <c:pt idx="13">
                  <c:v>индивидуализм</c:v>
                </c:pt>
                <c:pt idx="14">
                  <c:v>преемственность поколений</c:v>
                </c:pt>
                <c:pt idx="15">
                  <c:v>единство народов России</c:v>
                </c:pt>
                <c:pt idx="16">
                  <c:v>гражданственность</c:v>
                </c:pt>
                <c:pt idx="17">
                  <c:v>созидательный труд</c:v>
                </c:pt>
                <c:pt idx="18">
                  <c:v>приоритет духовного над материальным</c:v>
                </c:pt>
                <c:pt idx="19">
                  <c:v>служение Отечеству</c:v>
                </c:pt>
                <c:pt idx="20">
                  <c:v>коллективизм</c:v>
                </c:pt>
                <c:pt idx="21">
                  <c:v>другое</c:v>
                </c:pt>
              </c:strCache>
            </c:strRef>
          </c:cat>
          <c:val>
            <c:numRef>
              <c:f>Лист16!$V$78:$V$99</c:f>
              <c:numCache>
                <c:formatCode>###0%</c:formatCode>
                <c:ptCount val="22"/>
                <c:pt idx="0">
                  <c:v>0.77666666666666662</c:v>
                </c:pt>
                <c:pt idx="1">
                  <c:v>0.6800000000000006</c:v>
                </c:pt>
                <c:pt idx="2">
                  <c:v>0.65444444444444871</c:v>
                </c:pt>
                <c:pt idx="3">
                  <c:v>0.63666666666666671</c:v>
                </c:pt>
                <c:pt idx="4">
                  <c:v>0.58222222222221875</c:v>
                </c:pt>
                <c:pt idx="5">
                  <c:v>0.53666666666666651</c:v>
                </c:pt>
                <c:pt idx="6">
                  <c:v>0.5033333333333333</c:v>
                </c:pt>
                <c:pt idx="7">
                  <c:v>0.49777777777778076</c:v>
                </c:pt>
                <c:pt idx="8">
                  <c:v>0.40666666666666851</c:v>
                </c:pt>
                <c:pt idx="9">
                  <c:v>0.38666666666666966</c:v>
                </c:pt>
                <c:pt idx="10">
                  <c:v>0.36333333333333334</c:v>
                </c:pt>
                <c:pt idx="11">
                  <c:v>0.34444444444444622</c:v>
                </c:pt>
                <c:pt idx="12">
                  <c:v>0.33444444444444743</c:v>
                </c:pt>
                <c:pt idx="13">
                  <c:v>0.31666666666666965</c:v>
                </c:pt>
                <c:pt idx="14">
                  <c:v>0.25</c:v>
                </c:pt>
                <c:pt idx="15">
                  <c:v>0.23777777777777778</c:v>
                </c:pt>
                <c:pt idx="16">
                  <c:v>0.20666666666666669</c:v>
                </c:pt>
                <c:pt idx="17">
                  <c:v>0.1944444444444462</c:v>
                </c:pt>
                <c:pt idx="18">
                  <c:v>0.1944444444444462</c:v>
                </c:pt>
                <c:pt idx="19">
                  <c:v>0.18111111111111144</c:v>
                </c:pt>
                <c:pt idx="20">
                  <c:v>0.1788888888888889</c:v>
                </c:pt>
                <c:pt idx="21">
                  <c:v>1.0000000000000011E-2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00-43C0-B1CA-CC63CBF1BF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39555200"/>
        <c:axId val="139556736"/>
      </c:barChart>
      <c:catAx>
        <c:axId val="13955520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Century" panose="02040604050505020304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139556736"/>
        <c:crosses val="autoZero"/>
        <c:auto val="1"/>
        <c:lblAlgn val="ctr"/>
        <c:lblOffset val="100"/>
        <c:noMultiLvlLbl val="0"/>
      </c:catAx>
      <c:valAx>
        <c:axId val="139556736"/>
        <c:scaling>
          <c:orientation val="minMax"/>
        </c:scaling>
        <c:delete val="1"/>
        <c:axPos val="t"/>
        <c:numFmt formatCode="###0%" sourceLinked="1"/>
        <c:majorTickMark val="out"/>
        <c:minorTickMark val="none"/>
        <c:tickLblPos val="none"/>
        <c:crossAx val="13955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КАК ВЫ ОЦЕНИВАЕТЕ ВВЕДЕНИЕ ЕЖЕНЕДЕЛЬНОЙ ЦЕРЕМОНИИ ПОДНЯТИЯ ГОСУДАРСТВЕННОГО ФЛАГА И ИСПОЛНЕНИЯ ГИМНА РФ В ШКОЛАХ?</a:t>
            </a:r>
          </a:p>
        </c:rich>
      </c:tx>
      <c:layout>
        <c:manualLayout>
          <c:xMode val="edge"/>
          <c:yMode val="edge"/>
          <c:x val="0.14329568402291976"/>
          <c:y val="4.54925208375949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Book Antiqua" panose="0204060205030503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286060670754753"/>
          <c:w val="0.97095405834387816"/>
          <c:h val="0.52596498096528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36DA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36D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311-4A3D-B59A-4604012D6012}"/>
              </c:ext>
            </c:extLst>
          </c:dPt>
          <c:dPt>
            <c:idx val="1"/>
            <c:invertIfNegative val="0"/>
            <c:bubble3D val="0"/>
            <c:spPr>
              <a:solidFill>
                <a:srgbClr val="536D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311-4A3D-B59A-4604012D6012}"/>
              </c:ext>
            </c:extLst>
          </c:dPt>
          <c:dPt>
            <c:idx val="2"/>
            <c:invertIfNegative val="0"/>
            <c:bubble3D val="0"/>
            <c:spPr>
              <a:solidFill>
                <a:srgbClr val="536D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311-4A3D-B59A-4604012D6012}"/>
              </c:ext>
            </c:extLst>
          </c:dPt>
          <c:dPt>
            <c:idx val="3"/>
            <c:invertIfNegative val="0"/>
            <c:bubble3D val="0"/>
            <c:spPr>
              <a:solidFill>
                <a:srgbClr val="536D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311-4A3D-B59A-4604012D6012}"/>
              </c:ext>
            </c:extLst>
          </c:dPt>
          <c:dPt>
            <c:idx val="4"/>
            <c:invertIfNegative val="0"/>
            <c:bubble3D val="0"/>
            <c:spPr>
              <a:solidFill>
                <a:srgbClr val="536D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311-4A3D-B59A-4604012D6012}"/>
              </c:ext>
            </c:extLst>
          </c:dPt>
          <c:dPt>
            <c:idx val="5"/>
            <c:invertIfNegative val="0"/>
            <c:bubble3D val="0"/>
            <c:spPr>
              <a:solidFill>
                <a:srgbClr val="536D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311-4A3D-B59A-4604012D60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Лист26!$A$3:$A$8</c:f>
              <c:strCache>
                <c:ptCount val="6"/>
                <c:pt idx="0">
                  <c:v>положительно</c:v>
                </c:pt>
                <c:pt idx="1">
                  <c:v>скорее положительно, чем отрицательно</c:v>
                </c:pt>
                <c:pt idx="2">
                  <c:v>скорее отрицательно, чем положительно</c:v>
                </c:pt>
                <c:pt idx="3">
                  <c:v>отрицательно</c:v>
                </c:pt>
                <c:pt idx="4">
                  <c:v>другое</c:v>
                </c:pt>
                <c:pt idx="5">
                  <c:v>затрудняюсь ответить</c:v>
                </c:pt>
              </c:strCache>
            </c:strRef>
          </c:cat>
          <c:val>
            <c:numRef>
              <c:f>Лист26!$B$3:$B$8</c:f>
              <c:numCache>
                <c:formatCode>0%</c:formatCode>
                <c:ptCount val="6"/>
                <c:pt idx="0">
                  <c:v>0.36</c:v>
                </c:pt>
                <c:pt idx="1">
                  <c:v>0.24</c:v>
                </c:pt>
                <c:pt idx="2">
                  <c:v>0.13</c:v>
                </c:pt>
                <c:pt idx="3">
                  <c:v>0.12</c:v>
                </c:pt>
                <c:pt idx="4">
                  <c:v>0.01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311-4A3D-B59A-4604012D60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990703"/>
        <c:axId val="472992367"/>
      </c:barChart>
      <c:catAx>
        <c:axId val="47299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" panose="02040604050505020304" pitchFamily="18" charset="0"/>
                <a:ea typeface="+mn-ea"/>
                <a:cs typeface="+mn-cs"/>
              </a:defRPr>
            </a:pPr>
            <a:endParaRPr lang="ru-RU"/>
          </a:p>
        </c:txPr>
        <c:crossAx val="472992367"/>
        <c:crosses val="autoZero"/>
        <c:auto val="1"/>
        <c:lblAlgn val="ctr"/>
        <c:lblOffset val="100"/>
        <c:noMultiLvlLbl val="0"/>
      </c:catAx>
      <c:valAx>
        <c:axId val="47299236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729907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BF57A9-BB11-46F9-A128-900CBEF4A68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4C07D5-EB3D-445F-99DE-3602B13577C9}">
      <dgm:prSet phldrT="[Текст]"/>
      <dgm:spPr>
        <a:noFill/>
        <a:ln w="12700"/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</a:rPr>
            <a:t>Внешнее деструктивное информационно-психологическое воздействие на школьную молодежь, недостаток мировоззренческого, ценностного и воспитательного компонентов в современной школе</a:t>
          </a:r>
        </a:p>
      </dgm:t>
    </dgm:pt>
    <dgm:pt modelId="{7254D3CE-162E-45F1-9C94-DD17E6012842}" type="parTrans" cxnId="{2D6A8969-F67E-46E3-B346-C32CB72A0B4F}">
      <dgm:prSet/>
      <dgm:spPr/>
      <dgm:t>
        <a:bodyPr/>
        <a:lstStyle/>
        <a:p>
          <a:endParaRPr lang="ru-RU"/>
        </a:p>
      </dgm:t>
    </dgm:pt>
    <dgm:pt modelId="{3D3F11CF-8F84-4278-B2D8-5458F2C99430}" type="sibTrans" cxnId="{2D6A8969-F67E-46E3-B346-C32CB72A0B4F}">
      <dgm:prSet/>
      <dgm:spPr>
        <a:ln>
          <a:solidFill>
            <a:srgbClr val="C00000"/>
          </a:solidFill>
        </a:ln>
      </dgm:spPr>
      <dgm:t>
        <a:bodyPr/>
        <a:lstStyle/>
        <a:p>
          <a:endParaRPr lang="ru-RU"/>
        </a:p>
      </dgm:t>
    </dgm:pt>
    <dgm:pt modelId="{5D5C50EA-B85A-4256-9FF5-F32F5FBFC1F2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</a:rPr>
            <a:t>Негативные эффекты цифровизации школьного образования, риски стремительного развития искусственного интеллекта, цифровое неравенство</a:t>
          </a:r>
        </a:p>
      </dgm:t>
    </dgm:pt>
    <dgm:pt modelId="{3A435A41-7EF5-4AE8-9CA4-45111534058E}" type="parTrans" cxnId="{1659AD2A-2AD9-48B7-AF2E-97650F722D12}">
      <dgm:prSet/>
      <dgm:spPr/>
      <dgm:t>
        <a:bodyPr/>
        <a:lstStyle/>
        <a:p>
          <a:endParaRPr lang="ru-RU"/>
        </a:p>
      </dgm:t>
    </dgm:pt>
    <dgm:pt modelId="{513E041B-B8FE-4AE4-AB7B-537E39B42698}" type="sibTrans" cxnId="{1659AD2A-2AD9-48B7-AF2E-97650F722D12}">
      <dgm:prSet/>
      <dgm:spPr/>
      <dgm:t>
        <a:bodyPr/>
        <a:lstStyle/>
        <a:p>
          <a:endParaRPr lang="ru-RU"/>
        </a:p>
      </dgm:t>
    </dgm:pt>
    <dgm:pt modelId="{E3055ACA-51B3-4FB6-8FE9-6D2C052EAD89}">
      <dgm:prSet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</a:rPr>
            <a:t>Технологическая и материальная обеспеченность современного образовательного процесса в школе, запрос на развитие школьной инфраструктуры</a:t>
          </a:r>
        </a:p>
      </dgm:t>
    </dgm:pt>
    <dgm:pt modelId="{F10F94EC-1F7C-4990-95DF-0C7892786F14}" type="parTrans" cxnId="{462CF321-BBC4-4A51-8001-49D74C236956}">
      <dgm:prSet/>
      <dgm:spPr/>
      <dgm:t>
        <a:bodyPr/>
        <a:lstStyle/>
        <a:p>
          <a:endParaRPr lang="ru-RU"/>
        </a:p>
      </dgm:t>
    </dgm:pt>
    <dgm:pt modelId="{A11E3897-0635-4EBD-BCEC-840474860A97}" type="sibTrans" cxnId="{462CF321-BBC4-4A51-8001-49D74C236956}">
      <dgm:prSet/>
      <dgm:spPr/>
      <dgm:t>
        <a:bodyPr/>
        <a:lstStyle/>
        <a:p>
          <a:endParaRPr lang="ru-RU"/>
        </a:p>
      </dgm:t>
    </dgm:pt>
    <dgm:pt modelId="{63682786-C587-4E67-A0D4-CFD30861F079}">
      <dgm:prSet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</a:rPr>
            <a:t>Недостаток кадров, увеличение запроса на подготовку квалифицированных педагогов, учителей-наставников, учителей-воспитателей, учителей будущего</a:t>
          </a:r>
        </a:p>
      </dgm:t>
    </dgm:pt>
    <dgm:pt modelId="{6E044E40-C1B5-4FEB-BD1C-8E2AE2E0A1A6}" type="parTrans" cxnId="{47A2AD78-5004-4CD7-922A-5F36C3024A58}">
      <dgm:prSet/>
      <dgm:spPr/>
      <dgm:t>
        <a:bodyPr/>
        <a:lstStyle/>
        <a:p>
          <a:endParaRPr lang="ru-RU"/>
        </a:p>
      </dgm:t>
    </dgm:pt>
    <dgm:pt modelId="{0F3EBED0-FC4F-4707-B766-16AD55C61C07}" type="sibTrans" cxnId="{47A2AD78-5004-4CD7-922A-5F36C3024A58}">
      <dgm:prSet/>
      <dgm:spPr/>
      <dgm:t>
        <a:bodyPr/>
        <a:lstStyle/>
        <a:p>
          <a:endParaRPr lang="ru-RU"/>
        </a:p>
      </dgm:t>
    </dgm:pt>
    <dgm:pt modelId="{97FB2431-6862-4712-A607-FEFE49552BE8}" type="pres">
      <dgm:prSet presAssocID="{04BF57A9-BB11-46F9-A128-900CBEF4A68E}" presName="Name0" presStyleCnt="0">
        <dgm:presLayoutVars>
          <dgm:chMax val="7"/>
          <dgm:chPref val="7"/>
          <dgm:dir/>
        </dgm:presLayoutVars>
      </dgm:prSet>
      <dgm:spPr/>
    </dgm:pt>
    <dgm:pt modelId="{11509CF7-BD07-43D5-A135-22448295E310}" type="pres">
      <dgm:prSet presAssocID="{04BF57A9-BB11-46F9-A128-900CBEF4A68E}" presName="Name1" presStyleCnt="0"/>
      <dgm:spPr/>
    </dgm:pt>
    <dgm:pt modelId="{782A7279-F505-4643-A524-0A662F0B72D8}" type="pres">
      <dgm:prSet presAssocID="{04BF57A9-BB11-46F9-A128-900CBEF4A68E}" presName="cycle" presStyleCnt="0"/>
      <dgm:spPr/>
    </dgm:pt>
    <dgm:pt modelId="{8341D159-4009-43AE-9F9F-5898E3B85EB8}" type="pres">
      <dgm:prSet presAssocID="{04BF57A9-BB11-46F9-A128-900CBEF4A68E}" presName="srcNode" presStyleLbl="node1" presStyleIdx="0" presStyleCnt="4"/>
      <dgm:spPr/>
    </dgm:pt>
    <dgm:pt modelId="{BBAEFE2A-9421-4DCD-B6C4-B04D857857DF}" type="pres">
      <dgm:prSet presAssocID="{04BF57A9-BB11-46F9-A128-900CBEF4A68E}" presName="conn" presStyleLbl="parChTrans1D2" presStyleIdx="0" presStyleCnt="1"/>
      <dgm:spPr/>
    </dgm:pt>
    <dgm:pt modelId="{4D59B423-9078-4D31-82CB-99F6202B2585}" type="pres">
      <dgm:prSet presAssocID="{04BF57A9-BB11-46F9-A128-900CBEF4A68E}" presName="extraNode" presStyleLbl="node1" presStyleIdx="0" presStyleCnt="4"/>
      <dgm:spPr/>
    </dgm:pt>
    <dgm:pt modelId="{5D178419-8D5E-4319-84D2-923ADD76705B}" type="pres">
      <dgm:prSet presAssocID="{04BF57A9-BB11-46F9-A128-900CBEF4A68E}" presName="dstNode" presStyleLbl="node1" presStyleIdx="0" presStyleCnt="4"/>
      <dgm:spPr/>
    </dgm:pt>
    <dgm:pt modelId="{08D9615F-4120-447F-9D23-3FFD80174D47}" type="pres">
      <dgm:prSet presAssocID="{134C07D5-EB3D-445F-99DE-3602B13577C9}" presName="text_1" presStyleLbl="node1" presStyleIdx="0" presStyleCnt="4">
        <dgm:presLayoutVars>
          <dgm:bulletEnabled val="1"/>
        </dgm:presLayoutVars>
      </dgm:prSet>
      <dgm:spPr/>
    </dgm:pt>
    <dgm:pt modelId="{69098C42-F7AF-42B2-8367-9C2AE026F232}" type="pres">
      <dgm:prSet presAssocID="{134C07D5-EB3D-445F-99DE-3602B13577C9}" presName="accent_1" presStyleCnt="0"/>
      <dgm:spPr/>
    </dgm:pt>
    <dgm:pt modelId="{94CD780E-9310-4728-A9B4-CCF2F0DD4DB8}" type="pres">
      <dgm:prSet presAssocID="{134C07D5-EB3D-445F-99DE-3602B13577C9}" presName="accentRepeatNode" presStyleLbl="solidFgAcc1" presStyleIdx="0" presStyleCnt="4"/>
      <dgm:spPr>
        <a:ln>
          <a:solidFill>
            <a:srgbClr val="C00000"/>
          </a:solidFill>
        </a:ln>
      </dgm:spPr>
    </dgm:pt>
    <dgm:pt modelId="{88F974C8-DC89-4542-8440-6E545BB3DEEE}" type="pres">
      <dgm:prSet presAssocID="{5D5C50EA-B85A-4256-9FF5-F32F5FBFC1F2}" presName="text_2" presStyleLbl="node1" presStyleIdx="1" presStyleCnt="4">
        <dgm:presLayoutVars>
          <dgm:bulletEnabled val="1"/>
        </dgm:presLayoutVars>
      </dgm:prSet>
      <dgm:spPr/>
    </dgm:pt>
    <dgm:pt modelId="{880F83EC-4B47-4FA1-94FC-9D06AE7B7DAD}" type="pres">
      <dgm:prSet presAssocID="{5D5C50EA-B85A-4256-9FF5-F32F5FBFC1F2}" presName="accent_2" presStyleCnt="0"/>
      <dgm:spPr/>
    </dgm:pt>
    <dgm:pt modelId="{805B7D1A-25E0-41A0-BA9A-5585D68BF479}" type="pres">
      <dgm:prSet presAssocID="{5D5C50EA-B85A-4256-9FF5-F32F5FBFC1F2}" presName="accentRepeatNode" presStyleLbl="solidFgAcc1" presStyleIdx="1" presStyleCnt="4"/>
      <dgm:spPr>
        <a:ln>
          <a:solidFill>
            <a:srgbClr val="C00000"/>
          </a:solidFill>
        </a:ln>
      </dgm:spPr>
    </dgm:pt>
    <dgm:pt modelId="{6FC4FC28-9139-432E-BD07-9C76C397AB47}" type="pres">
      <dgm:prSet presAssocID="{E3055ACA-51B3-4FB6-8FE9-6D2C052EAD89}" presName="text_3" presStyleLbl="node1" presStyleIdx="2" presStyleCnt="4">
        <dgm:presLayoutVars>
          <dgm:bulletEnabled val="1"/>
        </dgm:presLayoutVars>
      </dgm:prSet>
      <dgm:spPr/>
    </dgm:pt>
    <dgm:pt modelId="{14C480FB-83BD-4D0C-B378-D707D50045C0}" type="pres">
      <dgm:prSet presAssocID="{E3055ACA-51B3-4FB6-8FE9-6D2C052EAD89}" presName="accent_3" presStyleCnt="0"/>
      <dgm:spPr/>
    </dgm:pt>
    <dgm:pt modelId="{829B814F-7286-421F-9AEA-9EF59FAA6134}" type="pres">
      <dgm:prSet presAssocID="{E3055ACA-51B3-4FB6-8FE9-6D2C052EAD89}" presName="accentRepeatNode" presStyleLbl="solidFgAcc1" presStyleIdx="2" presStyleCnt="4"/>
      <dgm:spPr>
        <a:ln>
          <a:solidFill>
            <a:srgbClr val="C00000"/>
          </a:solidFill>
        </a:ln>
      </dgm:spPr>
    </dgm:pt>
    <dgm:pt modelId="{E62A6D82-62DC-49A3-8E29-7DE3650F12A0}" type="pres">
      <dgm:prSet presAssocID="{63682786-C587-4E67-A0D4-CFD30861F079}" presName="text_4" presStyleLbl="node1" presStyleIdx="3" presStyleCnt="4">
        <dgm:presLayoutVars>
          <dgm:bulletEnabled val="1"/>
        </dgm:presLayoutVars>
      </dgm:prSet>
      <dgm:spPr/>
    </dgm:pt>
    <dgm:pt modelId="{41544BF2-C7B4-4B74-AD57-56F8012A1A21}" type="pres">
      <dgm:prSet presAssocID="{63682786-C587-4E67-A0D4-CFD30861F079}" presName="accent_4" presStyleCnt="0"/>
      <dgm:spPr/>
    </dgm:pt>
    <dgm:pt modelId="{2707F807-7DE5-4011-A9F3-284D7C80C700}" type="pres">
      <dgm:prSet presAssocID="{63682786-C587-4E67-A0D4-CFD30861F079}" presName="accentRepeatNode" presStyleLbl="solidFgAcc1" presStyleIdx="3" presStyleCnt="4"/>
      <dgm:spPr>
        <a:ln>
          <a:solidFill>
            <a:srgbClr val="C00000"/>
          </a:solidFill>
        </a:ln>
      </dgm:spPr>
    </dgm:pt>
  </dgm:ptLst>
  <dgm:cxnLst>
    <dgm:cxn modelId="{462CF321-BBC4-4A51-8001-49D74C236956}" srcId="{04BF57A9-BB11-46F9-A128-900CBEF4A68E}" destId="{E3055ACA-51B3-4FB6-8FE9-6D2C052EAD89}" srcOrd="2" destOrd="0" parTransId="{F10F94EC-1F7C-4990-95DF-0C7892786F14}" sibTransId="{A11E3897-0635-4EBD-BCEC-840474860A97}"/>
    <dgm:cxn modelId="{1659AD2A-2AD9-48B7-AF2E-97650F722D12}" srcId="{04BF57A9-BB11-46F9-A128-900CBEF4A68E}" destId="{5D5C50EA-B85A-4256-9FF5-F32F5FBFC1F2}" srcOrd="1" destOrd="0" parTransId="{3A435A41-7EF5-4AE8-9CA4-45111534058E}" sibTransId="{513E041B-B8FE-4AE4-AB7B-537E39B42698}"/>
    <dgm:cxn modelId="{2D6A8969-F67E-46E3-B346-C32CB72A0B4F}" srcId="{04BF57A9-BB11-46F9-A128-900CBEF4A68E}" destId="{134C07D5-EB3D-445F-99DE-3602B13577C9}" srcOrd="0" destOrd="0" parTransId="{7254D3CE-162E-45F1-9C94-DD17E6012842}" sibTransId="{3D3F11CF-8F84-4278-B2D8-5458F2C99430}"/>
    <dgm:cxn modelId="{9E325752-806D-4EEC-910A-ED54BB310701}" type="presOf" srcId="{3D3F11CF-8F84-4278-B2D8-5458F2C99430}" destId="{BBAEFE2A-9421-4DCD-B6C4-B04D857857DF}" srcOrd="0" destOrd="0" presId="urn:microsoft.com/office/officeart/2008/layout/VerticalCurvedList"/>
    <dgm:cxn modelId="{47A2AD78-5004-4CD7-922A-5F36C3024A58}" srcId="{04BF57A9-BB11-46F9-A128-900CBEF4A68E}" destId="{63682786-C587-4E67-A0D4-CFD30861F079}" srcOrd="3" destOrd="0" parTransId="{6E044E40-C1B5-4FEB-BD1C-8E2AE2E0A1A6}" sibTransId="{0F3EBED0-FC4F-4707-B766-16AD55C61C07}"/>
    <dgm:cxn modelId="{5D83C396-71A4-4914-A80B-46E9E41ECFB0}" type="presOf" srcId="{63682786-C587-4E67-A0D4-CFD30861F079}" destId="{E62A6D82-62DC-49A3-8E29-7DE3650F12A0}" srcOrd="0" destOrd="0" presId="urn:microsoft.com/office/officeart/2008/layout/VerticalCurvedList"/>
    <dgm:cxn modelId="{C2A4AC98-D876-4372-A6FC-684CDC4FE4A3}" type="presOf" srcId="{E3055ACA-51B3-4FB6-8FE9-6D2C052EAD89}" destId="{6FC4FC28-9139-432E-BD07-9C76C397AB47}" srcOrd="0" destOrd="0" presId="urn:microsoft.com/office/officeart/2008/layout/VerticalCurvedList"/>
    <dgm:cxn modelId="{D54B7CBC-7A7A-4557-A17A-EEDC74047E09}" type="presOf" srcId="{5D5C50EA-B85A-4256-9FF5-F32F5FBFC1F2}" destId="{88F974C8-DC89-4542-8440-6E545BB3DEEE}" srcOrd="0" destOrd="0" presId="urn:microsoft.com/office/officeart/2008/layout/VerticalCurvedList"/>
    <dgm:cxn modelId="{A7EF31CB-CB9F-4C4A-AA31-A6A5A5EF50C4}" type="presOf" srcId="{04BF57A9-BB11-46F9-A128-900CBEF4A68E}" destId="{97FB2431-6862-4712-A607-FEFE49552BE8}" srcOrd="0" destOrd="0" presId="urn:microsoft.com/office/officeart/2008/layout/VerticalCurvedList"/>
    <dgm:cxn modelId="{9EC345F2-9198-4B5C-99C2-D8BCD2927B3E}" type="presOf" srcId="{134C07D5-EB3D-445F-99DE-3602B13577C9}" destId="{08D9615F-4120-447F-9D23-3FFD80174D47}" srcOrd="0" destOrd="0" presId="urn:microsoft.com/office/officeart/2008/layout/VerticalCurvedList"/>
    <dgm:cxn modelId="{1F0D9B56-DD73-4EE8-8483-F7B200070A99}" type="presParOf" srcId="{97FB2431-6862-4712-A607-FEFE49552BE8}" destId="{11509CF7-BD07-43D5-A135-22448295E310}" srcOrd="0" destOrd="0" presId="urn:microsoft.com/office/officeart/2008/layout/VerticalCurvedList"/>
    <dgm:cxn modelId="{AE245015-4898-49BC-A842-2A5C51800FCC}" type="presParOf" srcId="{11509CF7-BD07-43D5-A135-22448295E310}" destId="{782A7279-F505-4643-A524-0A662F0B72D8}" srcOrd="0" destOrd="0" presId="urn:microsoft.com/office/officeart/2008/layout/VerticalCurvedList"/>
    <dgm:cxn modelId="{2757DC72-C54C-4F12-8027-2F4E544EC50E}" type="presParOf" srcId="{782A7279-F505-4643-A524-0A662F0B72D8}" destId="{8341D159-4009-43AE-9F9F-5898E3B85EB8}" srcOrd="0" destOrd="0" presId="urn:microsoft.com/office/officeart/2008/layout/VerticalCurvedList"/>
    <dgm:cxn modelId="{98389370-D67E-4A32-B4DC-3244C519C799}" type="presParOf" srcId="{782A7279-F505-4643-A524-0A662F0B72D8}" destId="{BBAEFE2A-9421-4DCD-B6C4-B04D857857DF}" srcOrd="1" destOrd="0" presId="urn:microsoft.com/office/officeart/2008/layout/VerticalCurvedList"/>
    <dgm:cxn modelId="{A832B192-F1DE-4504-863F-6E72372B4B2C}" type="presParOf" srcId="{782A7279-F505-4643-A524-0A662F0B72D8}" destId="{4D59B423-9078-4D31-82CB-99F6202B2585}" srcOrd="2" destOrd="0" presId="urn:microsoft.com/office/officeart/2008/layout/VerticalCurvedList"/>
    <dgm:cxn modelId="{13199167-9176-4E96-866F-E478AC8B7463}" type="presParOf" srcId="{782A7279-F505-4643-A524-0A662F0B72D8}" destId="{5D178419-8D5E-4319-84D2-923ADD76705B}" srcOrd="3" destOrd="0" presId="urn:microsoft.com/office/officeart/2008/layout/VerticalCurvedList"/>
    <dgm:cxn modelId="{56547A35-CE4B-4E02-BF51-731A02AAD650}" type="presParOf" srcId="{11509CF7-BD07-43D5-A135-22448295E310}" destId="{08D9615F-4120-447F-9D23-3FFD80174D47}" srcOrd="1" destOrd="0" presId="urn:microsoft.com/office/officeart/2008/layout/VerticalCurvedList"/>
    <dgm:cxn modelId="{B093ADE9-44E2-40C0-8E2B-C5F31579E074}" type="presParOf" srcId="{11509CF7-BD07-43D5-A135-22448295E310}" destId="{69098C42-F7AF-42B2-8367-9C2AE026F232}" srcOrd="2" destOrd="0" presId="urn:microsoft.com/office/officeart/2008/layout/VerticalCurvedList"/>
    <dgm:cxn modelId="{040A97E8-0506-449A-9BF2-520DF9455210}" type="presParOf" srcId="{69098C42-F7AF-42B2-8367-9C2AE026F232}" destId="{94CD780E-9310-4728-A9B4-CCF2F0DD4DB8}" srcOrd="0" destOrd="0" presId="urn:microsoft.com/office/officeart/2008/layout/VerticalCurvedList"/>
    <dgm:cxn modelId="{15D6BB10-9DA3-4141-9C83-FF4156F8B029}" type="presParOf" srcId="{11509CF7-BD07-43D5-A135-22448295E310}" destId="{88F974C8-DC89-4542-8440-6E545BB3DEEE}" srcOrd="3" destOrd="0" presId="urn:microsoft.com/office/officeart/2008/layout/VerticalCurvedList"/>
    <dgm:cxn modelId="{CD00A5BD-B686-4CF7-A303-D0BE009D992B}" type="presParOf" srcId="{11509CF7-BD07-43D5-A135-22448295E310}" destId="{880F83EC-4B47-4FA1-94FC-9D06AE7B7DAD}" srcOrd="4" destOrd="0" presId="urn:microsoft.com/office/officeart/2008/layout/VerticalCurvedList"/>
    <dgm:cxn modelId="{60888AA5-34C2-4620-A315-E5DEA4932AFC}" type="presParOf" srcId="{880F83EC-4B47-4FA1-94FC-9D06AE7B7DAD}" destId="{805B7D1A-25E0-41A0-BA9A-5585D68BF479}" srcOrd="0" destOrd="0" presId="urn:microsoft.com/office/officeart/2008/layout/VerticalCurvedList"/>
    <dgm:cxn modelId="{131A751E-EB2E-49B3-8F37-4BFBF311C3CD}" type="presParOf" srcId="{11509CF7-BD07-43D5-A135-22448295E310}" destId="{6FC4FC28-9139-432E-BD07-9C76C397AB47}" srcOrd="5" destOrd="0" presId="urn:microsoft.com/office/officeart/2008/layout/VerticalCurvedList"/>
    <dgm:cxn modelId="{AF128856-34BC-4F4A-9EE2-743481A9F15B}" type="presParOf" srcId="{11509CF7-BD07-43D5-A135-22448295E310}" destId="{14C480FB-83BD-4D0C-B378-D707D50045C0}" srcOrd="6" destOrd="0" presId="urn:microsoft.com/office/officeart/2008/layout/VerticalCurvedList"/>
    <dgm:cxn modelId="{035DF50C-E971-4101-9C98-BA1AF7FC9534}" type="presParOf" srcId="{14C480FB-83BD-4D0C-B378-D707D50045C0}" destId="{829B814F-7286-421F-9AEA-9EF59FAA6134}" srcOrd="0" destOrd="0" presId="urn:microsoft.com/office/officeart/2008/layout/VerticalCurvedList"/>
    <dgm:cxn modelId="{0941D110-6C9F-4CC9-B6B4-A814F551E928}" type="presParOf" srcId="{11509CF7-BD07-43D5-A135-22448295E310}" destId="{E62A6D82-62DC-49A3-8E29-7DE3650F12A0}" srcOrd="7" destOrd="0" presId="urn:microsoft.com/office/officeart/2008/layout/VerticalCurvedList"/>
    <dgm:cxn modelId="{4EA5A3B7-1C05-4CE2-A656-2EF505BC6E54}" type="presParOf" srcId="{11509CF7-BD07-43D5-A135-22448295E310}" destId="{41544BF2-C7B4-4B74-AD57-56F8012A1A21}" srcOrd="8" destOrd="0" presId="urn:microsoft.com/office/officeart/2008/layout/VerticalCurvedList"/>
    <dgm:cxn modelId="{85DA5690-7C46-49CE-BDF0-95272EF0A7B5}" type="presParOf" srcId="{41544BF2-C7B4-4B74-AD57-56F8012A1A21}" destId="{2707F807-7DE5-4011-A9F3-284D7C80C70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D719FA-F36F-1E47-82DA-F27621ED55F1}" type="doc">
      <dgm:prSet loTypeId="urn:microsoft.com/office/officeart/2008/layout/VerticalCurvedList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2ED7D6-7780-034E-B163-BBD30EED860F}">
      <dgm:prSet phldrT="[Текст]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Указ Президента РФ «О стратегии национальной безопасности Российской Федерации» (от 02.07.2021 № 400);</a:t>
          </a:r>
        </a:p>
      </dgm:t>
    </dgm:pt>
    <dgm:pt modelId="{A0037507-8411-6246-B3D9-70C11481F7B3}" type="parTrans" cxnId="{390971D4-1FBA-C143-9702-AE752F24A85B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17628B10-C813-2747-8581-56EFD9C1F0BB}" type="sibTrans" cxnId="{390971D4-1FBA-C143-9702-AE752F24A85B}">
      <dgm:prSet/>
      <dgm:spPr>
        <a:ln>
          <a:solidFill>
            <a:srgbClr val="C00000"/>
          </a:solidFill>
        </a:ln>
      </dgm:spPr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F5902063-FCE2-4D4E-BC15-4B6985C14BDF}">
      <dgm:prSet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Указ Президента РФ «Об утверждении Основ государственной политики по сохранению и укреплению традиционных российских духовно-нравственных ценностей» (от 09.11.2022 № 809);</a:t>
          </a:r>
        </a:p>
      </dgm:t>
    </dgm:pt>
    <dgm:pt modelId="{DD33DFE0-F215-814C-9EE5-ABC1464398E2}" type="parTrans" cxnId="{8672272F-B5CE-644D-A690-05572070D323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2B0C3CEF-2131-C344-9592-35CCEC710097}" type="sibTrans" cxnId="{8672272F-B5CE-644D-A690-05572070D323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92176134-C65A-514A-9FAE-2D4944424C4D}">
      <dgm:prSet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Указ Президента РФ «Об утверждении Основ государственной культурной политики» (от 24.12.2014 № 808);</a:t>
          </a:r>
        </a:p>
      </dgm:t>
    </dgm:pt>
    <dgm:pt modelId="{38B8F141-09B7-B143-94DD-5C127522C798}" type="parTrans" cxnId="{7FB88607-25A3-0C47-BEB7-01B09BE9E65C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C4B601A9-D939-E848-A60E-4DBEBC53C154}" type="sibTrans" cxnId="{7FB88607-25A3-0C47-BEB7-01B09BE9E65C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8C8614B5-A7D9-1A48-A901-D365EF0C3131}">
      <dgm:prSet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Распоряжение Правительства РФ «Об утверждении </a:t>
          </a:r>
          <a:r>
            <a:rPr lang="ru-RU" b="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Концепции информационной безопасности детей в РФ</a:t>
          </a:r>
          <a:r>
            <a:rPr lang="ru-RU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» (от 28.04.2023 № 1105-р).</a:t>
          </a:r>
        </a:p>
      </dgm:t>
    </dgm:pt>
    <dgm:pt modelId="{946AC68F-C588-7C40-B130-4F37E15B4257}" type="parTrans" cxnId="{7FA421E0-987D-364C-884A-F3E58D29559E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6A267165-77F7-C04A-8C17-9D8B7EECA1C9}" type="sibTrans" cxnId="{7FA421E0-987D-364C-884A-F3E58D29559E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B80E6CD5-73ED-E54B-8138-B271DCCF5393}">
      <dgm:prSet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Распоряжение Правительства РФ «Об утверждении Стратегии развития воспитания в Российской Федерации на период до 2025 года» (от 29.05.2015 № 996);</a:t>
          </a:r>
        </a:p>
      </dgm:t>
    </dgm:pt>
    <dgm:pt modelId="{9EBE0835-CD5C-B846-AD68-6A7EE91D14AC}" type="parTrans" cxnId="{A7C8EB01-DC62-4649-8555-2265DA801CFB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04501EEE-CE49-554D-A7AF-2FA0F9370F41}" type="sibTrans" cxnId="{A7C8EB01-DC62-4649-8555-2265DA801CFB}">
      <dgm:prSet/>
      <dgm:spPr/>
      <dgm:t>
        <a:bodyPr/>
        <a:lstStyle/>
        <a:p>
          <a:endParaRPr lang="ru-RU">
            <a:latin typeface="+mn-lt"/>
            <a:cs typeface="Arial" panose="020B0604020202020204" pitchFamily="34" charset="0"/>
          </a:endParaRPr>
        </a:p>
      </dgm:t>
    </dgm:pt>
    <dgm:pt modelId="{D5E79373-0D1A-AB45-A0BD-02BB0B374458}" type="pres">
      <dgm:prSet presAssocID="{C1D719FA-F36F-1E47-82DA-F27621ED55F1}" presName="Name0" presStyleCnt="0">
        <dgm:presLayoutVars>
          <dgm:chMax val="7"/>
          <dgm:chPref val="7"/>
          <dgm:dir/>
        </dgm:presLayoutVars>
      </dgm:prSet>
      <dgm:spPr/>
    </dgm:pt>
    <dgm:pt modelId="{BC4709CE-497B-F243-8109-37F10BDA3A00}" type="pres">
      <dgm:prSet presAssocID="{C1D719FA-F36F-1E47-82DA-F27621ED55F1}" presName="Name1" presStyleCnt="0"/>
      <dgm:spPr/>
    </dgm:pt>
    <dgm:pt modelId="{4D4F3ED9-6E1A-0A4C-A956-F1D76DC8B041}" type="pres">
      <dgm:prSet presAssocID="{C1D719FA-F36F-1E47-82DA-F27621ED55F1}" presName="cycle" presStyleCnt="0"/>
      <dgm:spPr/>
    </dgm:pt>
    <dgm:pt modelId="{5ECEF4C3-E298-8D42-A031-B3B2AAB2AB50}" type="pres">
      <dgm:prSet presAssocID="{C1D719FA-F36F-1E47-82DA-F27621ED55F1}" presName="srcNode" presStyleLbl="node1" presStyleIdx="0" presStyleCnt="5"/>
      <dgm:spPr/>
    </dgm:pt>
    <dgm:pt modelId="{9D75592E-3DAB-084E-807C-927FCBC70312}" type="pres">
      <dgm:prSet presAssocID="{C1D719FA-F36F-1E47-82DA-F27621ED55F1}" presName="conn" presStyleLbl="parChTrans1D2" presStyleIdx="0" presStyleCnt="1"/>
      <dgm:spPr/>
    </dgm:pt>
    <dgm:pt modelId="{653D4FCB-5881-5344-82DD-C7DE70BF5BCA}" type="pres">
      <dgm:prSet presAssocID="{C1D719FA-F36F-1E47-82DA-F27621ED55F1}" presName="extraNode" presStyleLbl="node1" presStyleIdx="0" presStyleCnt="5"/>
      <dgm:spPr/>
    </dgm:pt>
    <dgm:pt modelId="{0805200C-0FA3-0E4E-A1BB-FA539AB677ED}" type="pres">
      <dgm:prSet presAssocID="{C1D719FA-F36F-1E47-82DA-F27621ED55F1}" presName="dstNode" presStyleLbl="node1" presStyleIdx="0" presStyleCnt="5"/>
      <dgm:spPr/>
    </dgm:pt>
    <dgm:pt modelId="{C042AD31-D792-4FEF-87DD-B793C67E4D18}" type="pres">
      <dgm:prSet presAssocID="{AA2ED7D6-7780-034E-B163-BBD30EED860F}" presName="text_1" presStyleLbl="node1" presStyleIdx="0" presStyleCnt="5">
        <dgm:presLayoutVars>
          <dgm:bulletEnabled val="1"/>
        </dgm:presLayoutVars>
      </dgm:prSet>
      <dgm:spPr/>
    </dgm:pt>
    <dgm:pt modelId="{DB766CF8-6AA2-4F6C-935F-8EFCEFCFE087}" type="pres">
      <dgm:prSet presAssocID="{AA2ED7D6-7780-034E-B163-BBD30EED860F}" presName="accent_1" presStyleCnt="0"/>
      <dgm:spPr/>
    </dgm:pt>
    <dgm:pt modelId="{73EFEBEE-D4B9-E544-A2DC-FD49E85A652D}" type="pres">
      <dgm:prSet presAssocID="{AA2ED7D6-7780-034E-B163-BBD30EED860F}" presName="accentRepeatNode" presStyleLbl="solidFgAcc1" presStyleIdx="0" presStyleCnt="5"/>
      <dgm:spPr>
        <a:ln>
          <a:solidFill>
            <a:srgbClr val="C00000"/>
          </a:solidFill>
        </a:ln>
      </dgm:spPr>
    </dgm:pt>
    <dgm:pt modelId="{F4CE0B1D-CDA3-4245-8D80-9694713D3591}" type="pres">
      <dgm:prSet presAssocID="{F5902063-FCE2-4D4E-BC15-4B6985C14BDF}" presName="text_2" presStyleLbl="node1" presStyleIdx="1" presStyleCnt="5">
        <dgm:presLayoutVars>
          <dgm:bulletEnabled val="1"/>
        </dgm:presLayoutVars>
      </dgm:prSet>
      <dgm:spPr/>
    </dgm:pt>
    <dgm:pt modelId="{533EE951-A570-430B-B903-92DFB0A5CB08}" type="pres">
      <dgm:prSet presAssocID="{F5902063-FCE2-4D4E-BC15-4B6985C14BDF}" presName="accent_2" presStyleCnt="0"/>
      <dgm:spPr/>
    </dgm:pt>
    <dgm:pt modelId="{BACCDB83-3994-EC4E-9BC1-2CE5D24F5D9F}" type="pres">
      <dgm:prSet presAssocID="{F5902063-FCE2-4D4E-BC15-4B6985C14BDF}" presName="accentRepeatNode" presStyleLbl="solidFgAcc1" presStyleIdx="1" presStyleCnt="5"/>
      <dgm:spPr>
        <a:ln>
          <a:solidFill>
            <a:srgbClr val="C00000"/>
          </a:solidFill>
        </a:ln>
      </dgm:spPr>
    </dgm:pt>
    <dgm:pt modelId="{21564015-D42F-42CD-8A09-A0B1A6F9437C}" type="pres">
      <dgm:prSet presAssocID="{92176134-C65A-514A-9FAE-2D4944424C4D}" presName="text_3" presStyleLbl="node1" presStyleIdx="2" presStyleCnt="5">
        <dgm:presLayoutVars>
          <dgm:bulletEnabled val="1"/>
        </dgm:presLayoutVars>
      </dgm:prSet>
      <dgm:spPr/>
    </dgm:pt>
    <dgm:pt modelId="{8AD1EC55-12CA-4768-9DD8-01C58A528DF6}" type="pres">
      <dgm:prSet presAssocID="{92176134-C65A-514A-9FAE-2D4944424C4D}" presName="accent_3" presStyleCnt="0"/>
      <dgm:spPr/>
    </dgm:pt>
    <dgm:pt modelId="{1E904078-789F-5841-A6AD-1871F03057F6}" type="pres">
      <dgm:prSet presAssocID="{92176134-C65A-514A-9FAE-2D4944424C4D}" presName="accentRepeatNode" presStyleLbl="solidFgAcc1" presStyleIdx="2" presStyleCnt="5"/>
      <dgm:spPr>
        <a:ln>
          <a:solidFill>
            <a:srgbClr val="C00000"/>
          </a:solidFill>
        </a:ln>
      </dgm:spPr>
    </dgm:pt>
    <dgm:pt modelId="{E81A777C-9267-4DAE-88D0-880CE2399C01}" type="pres">
      <dgm:prSet presAssocID="{B80E6CD5-73ED-E54B-8138-B271DCCF5393}" presName="text_4" presStyleLbl="node1" presStyleIdx="3" presStyleCnt="5">
        <dgm:presLayoutVars>
          <dgm:bulletEnabled val="1"/>
        </dgm:presLayoutVars>
      </dgm:prSet>
      <dgm:spPr/>
    </dgm:pt>
    <dgm:pt modelId="{6AB02D9E-481B-4A0D-8949-17C54CBE5CD2}" type="pres">
      <dgm:prSet presAssocID="{B80E6CD5-73ED-E54B-8138-B271DCCF5393}" presName="accent_4" presStyleCnt="0"/>
      <dgm:spPr/>
    </dgm:pt>
    <dgm:pt modelId="{6033C0B0-79FA-6F41-9E61-87485222B78B}" type="pres">
      <dgm:prSet presAssocID="{B80E6CD5-73ED-E54B-8138-B271DCCF5393}" presName="accentRepeatNode" presStyleLbl="solidFgAcc1" presStyleIdx="3" presStyleCnt="5"/>
      <dgm:spPr>
        <a:ln>
          <a:solidFill>
            <a:srgbClr val="C00000"/>
          </a:solidFill>
        </a:ln>
      </dgm:spPr>
    </dgm:pt>
    <dgm:pt modelId="{2F0B6DD1-4549-4847-B75B-EB26722F9B51}" type="pres">
      <dgm:prSet presAssocID="{8C8614B5-A7D9-1A48-A901-D365EF0C3131}" presName="text_5" presStyleLbl="node1" presStyleIdx="4" presStyleCnt="5">
        <dgm:presLayoutVars>
          <dgm:bulletEnabled val="1"/>
        </dgm:presLayoutVars>
      </dgm:prSet>
      <dgm:spPr/>
    </dgm:pt>
    <dgm:pt modelId="{D92D02A6-B326-4E0C-A031-2B34A7E3B739}" type="pres">
      <dgm:prSet presAssocID="{8C8614B5-A7D9-1A48-A901-D365EF0C3131}" presName="accent_5" presStyleCnt="0"/>
      <dgm:spPr/>
    </dgm:pt>
    <dgm:pt modelId="{70E020AB-B752-B14A-A8FB-C1D3F674FE50}" type="pres">
      <dgm:prSet presAssocID="{8C8614B5-A7D9-1A48-A901-D365EF0C3131}" presName="accentRepeatNode" presStyleLbl="solidFgAcc1" presStyleIdx="4" presStyleCnt="5"/>
      <dgm:spPr>
        <a:ln>
          <a:solidFill>
            <a:srgbClr val="C00000"/>
          </a:solidFill>
        </a:ln>
      </dgm:spPr>
    </dgm:pt>
  </dgm:ptLst>
  <dgm:cxnLst>
    <dgm:cxn modelId="{A7C8EB01-DC62-4649-8555-2265DA801CFB}" srcId="{C1D719FA-F36F-1E47-82DA-F27621ED55F1}" destId="{B80E6CD5-73ED-E54B-8138-B271DCCF5393}" srcOrd="3" destOrd="0" parTransId="{9EBE0835-CD5C-B846-AD68-6A7EE91D14AC}" sibTransId="{04501EEE-CE49-554D-A7AF-2FA0F9370F41}"/>
    <dgm:cxn modelId="{7FB88607-25A3-0C47-BEB7-01B09BE9E65C}" srcId="{C1D719FA-F36F-1E47-82DA-F27621ED55F1}" destId="{92176134-C65A-514A-9FAE-2D4944424C4D}" srcOrd="2" destOrd="0" parTransId="{38B8F141-09B7-B143-94DD-5C127522C798}" sibTransId="{C4B601A9-D939-E848-A60E-4DBEBC53C154}"/>
    <dgm:cxn modelId="{0AFB6928-2A9D-4FA0-BAF5-8575208A42CE}" type="presOf" srcId="{8C8614B5-A7D9-1A48-A901-D365EF0C3131}" destId="{2F0B6DD1-4549-4847-B75B-EB26722F9B51}" srcOrd="0" destOrd="0" presId="urn:microsoft.com/office/officeart/2008/layout/VerticalCurvedList"/>
    <dgm:cxn modelId="{8672272F-B5CE-644D-A690-05572070D323}" srcId="{C1D719FA-F36F-1E47-82DA-F27621ED55F1}" destId="{F5902063-FCE2-4D4E-BC15-4B6985C14BDF}" srcOrd="1" destOrd="0" parTransId="{DD33DFE0-F215-814C-9EE5-ABC1464398E2}" sibTransId="{2B0C3CEF-2131-C344-9592-35CCEC710097}"/>
    <dgm:cxn modelId="{C7D12F36-3DFD-4239-B5B7-BFCC103056EF}" type="presOf" srcId="{17628B10-C813-2747-8581-56EFD9C1F0BB}" destId="{9D75592E-3DAB-084E-807C-927FCBC70312}" srcOrd="0" destOrd="0" presId="urn:microsoft.com/office/officeart/2008/layout/VerticalCurvedList"/>
    <dgm:cxn modelId="{D1C7245C-FD31-4897-82C8-3716227B88D6}" type="presOf" srcId="{B80E6CD5-73ED-E54B-8138-B271DCCF5393}" destId="{E81A777C-9267-4DAE-88D0-880CE2399C01}" srcOrd="0" destOrd="0" presId="urn:microsoft.com/office/officeart/2008/layout/VerticalCurvedList"/>
    <dgm:cxn modelId="{2F1C486D-308E-E944-AD79-6F5263F9EA94}" type="presOf" srcId="{C1D719FA-F36F-1E47-82DA-F27621ED55F1}" destId="{D5E79373-0D1A-AB45-A0BD-02BB0B374458}" srcOrd="0" destOrd="0" presId="urn:microsoft.com/office/officeart/2008/layout/VerticalCurvedList"/>
    <dgm:cxn modelId="{F722BD9F-6164-41D6-9BBB-F28DF132C61E}" type="presOf" srcId="{F5902063-FCE2-4D4E-BC15-4B6985C14BDF}" destId="{F4CE0B1D-CDA3-4245-8D80-9694713D3591}" srcOrd="0" destOrd="0" presId="urn:microsoft.com/office/officeart/2008/layout/VerticalCurvedList"/>
    <dgm:cxn modelId="{DF9517AF-6CC2-4DCF-A616-E4A1380BCE6A}" type="presOf" srcId="{92176134-C65A-514A-9FAE-2D4944424C4D}" destId="{21564015-D42F-42CD-8A09-A0B1A6F9437C}" srcOrd="0" destOrd="0" presId="urn:microsoft.com/office/officeart/2008/layout/VerticalCurvedList"/>
    <dgm:cxn modelId="{390971D4-1FBA-C143-9702-AE752F24A85B}" srcId="{C1D719FA-F36F-1E47-82DA-F27621ED55F1}" destId="{AA2ED7D6-7780-034E-B163-BBD30EED860F}" srcOrd="0" destOrd="0" parTransId="{A0037507-8411-6246-B3D9-70C11481F7B3}" sibTransId="{17628B10-C813-2747-8581-56EFD9C1F0BB}"/>
    <dgm:cxn modelId="{7FA421E0-987D-364C-884A-F3E58D29559E}" srcId="{C1D719FA-F36F-1E47-82DA-F27621ED55F1}" destId="{8C8614B5-A7D9-1A48-A901-D365EF0C3131}" srcOrd="4" destOrd="0" parTransId="{946AC68F-C588-7C40-B130-4F37E15B4257}" sibTransId="{6A267165-77F7-C04A-8C17-9D8B7EECA1C9}"/>
    <dgm:cxn modelId="{7CB121FF-BBF8-4686-A3CB-E14A0927FAAA}" type="presOf" srcId="{AA2ED7D6-7780-034E-B163-BBD30EED860F}" destId="{C042AD31-D792-4FEF-87DD-B793C67E4D18}" srcOrd="0" destOrd="0" presId="urn:microsoft.com/office/officeart/2008/layout/VerticalCurvedList"/>
    <dgm:cxn modelId="{22ACC688-F5B0-5C4A-8DD7-9BBC39E6D0B5}" type="presParOf" srcId="{D5E79373-0D1A-AB45-A0BD-02BB0B374458}" destId="{BC4709CE-497B-F243-8109-37F10BDA3A00}" srcOrd="0" destOrd="0" presId="urn:microsoft.com/office/officeart/2008/layout/VerticalCurvedList"/>
    <dgm:cxn modelId="{DD2C77B7-4539-AE47-83D7-3A3B24A65600}" type="presParOf" srcId="{BC4709CE-497B-F243-8109-37F10BDA3A00}" destId="{4D4F3ED9-6E1A-0A4C-A956-F1D76DC8B041}" srcOrd="0" destOrd="0" presId="urn:microsoft.com/office/officeart/2008/layout/VerticalCurvedList"/>
    <dgm:cxn modelId="{B4164230-F788-3A42-AA7E-04BD42ED2D68}" type="presParOf" srcId="{4D4F3ED9-6E1A-0A4C-A956-F1D76DC8B041}" destId="{5ECEF4C3-E298-8D42-A031-B3B2AAB2AB50}" srcOrd="0" destOrd="0" presId="urn:microsoft.com/office/officeart/2008/layout/VerticalCurvedList"/>
    <dgm:cxn modelId="{B52CA6B9-8F84-124F-90DC-294E6E5B635A}" type="presParOf" srcId="{4D4F3ED9-6E1A-0A4C-A956-F1D76DC8B041}" destId="{9D75592E-3DAB-084E-807C-927FCBC70312}" srcOrd="1" destOrd="0" presId="urn:microsoft.com/office/officeart/2008/layout/VerticalCurvedList"/>
    <dgm:cxn modelId="{07D125F8-1DFD-794F-BD67-F9D6A49155DB}" type="presParOf" srcId="{4D4F3ED9-6E1A-0A4C-A956-F1D76DC8B041}" destId="{653D4FCB-5881-5344-82DD-C7DE70BF5BCA}" srcOrd="2" destOrd="0" presId="urn:microsoft.com/office/officeart/2008/layout/VerticalCurvedList"/>
    <dgm:cxn modelId="{B05A5C73-042A-4743-8D90-EE9179B29D38}" type="presParOf" srcId="{4D4F3ED9-6E1A-0A4C-A956-F1D76DC8B041}" destId="{0805200C-0FA3-0E4E-A1BB-FA539AB677ED}" srcOrd="3" destOrd="0" presId="urn:microsoft.com/office/officeart/2008/layout/VerticalCurvedList"/>
    <dgm:cxn modelId="{F3A80444-60F1-4B8A-A41A-AD3E931A32AB}" type="presParOf" srcId="{BC4709CE-497B-F243-8109-37F10BDA3A00}" destId="{C042AD31-D792-4FEF-87DD-B793C67E4D18}" srcOrd="1" destOrd="0" presId="urn:microsoft.com/office/officeart/2008/layout/VerticalCurvedList"/>
    <dgm:cxn modelId="{33276C33-613D-4C9F-A036-0F24342F6BB9}" type="presParOf" srcId="{BC4709CE-497B-F243-8109-37F10BDA3A00}" destId="{DB766CF8-6AA2-4F6C-935F-8EFCEFCFE087}" srcOrd="2" destOrd="0" presId="urn:microsoft.com/office/officeart/2008/layout/VerticalCurvedList"/>
    <dgm:cxn modelId="{C3135044-2C3A-43AA-90CA-59713135F305}" type="presParOf" srcId="{DB766CF8-6AA2-4F6C-935F-8EFCEFCFE087}" destId="{73EFEBEE-D4B9-E544-A2DC-FD49E85A652D}" srcOrd="0" destOrd="0" presId="urn:microsoft.com/office/officeart/2008/layout/VerticalCurvedList"/>
    <dgm:cxn modelId="{43128905-6E8F-4D6E-B4FB-BFAADA90132A}" type="presParOf" srcId="{BC4709CE-497B-F243-8109-37F10BDA3A00}" destId="{F4CE0B1D-CDA3-4245-8D80-9694713D3591}" srcOrd="3" destOrd="0" presId="urn:microsoft.com/office/officeart/2008/layout/VerticalCurvedList"/>
    <dgm:cxn modelId="{46E335AA-CB75-4A0A-B634-26EAB46BD1B1}" type="presParOf" srcId="{BC4709CE-497B-F243-8109-37F10BDA3A00}" destId="{533EE951-A570-430B-B903-92DFB0A5CB08}" srcOrd="4" destOrd="0" presId="urn:microsoft.com/office/officeart/2008/layout/VerticalCurvedList"/>
    <dgm:cxn modelId="{725A0909-CB73-4039-BC1F-487A9231E8F9}" type="presParOf" srcId="{533EE951-A570-430B-B903-92DFB0A5CB08}" destId="{BACCDB83-3994-EC4E-9BC1-2CE5D24F5D9F}" srcOrd="0" destOrd="0" presId="urn:microsoft.com/office/officeart/2008/layout/VerticalCurvedList"/>
    <dgm:cxn modelId="{5F009E3F-A532-4388-8FF8-6255C3651000}" type="presParOf" srcId="{BC4709CE-497B-F243-8109-37F10BDA3A00}" destId="{21564015-D42F-42CD-8A09-A0B1A6F9437C}" srcOrd="5" destOrd="0" presId="urn:microsoft.com/office/officeart/2008/layout/VerticalCurvedList"/>
    <dgm:cxn modelId="{52F33579-CCC8-4947-BF70-16D217B6D27A}" type="presParOf" srcId="{BC4709CE-497B-F243-8109-37F10BDA3A00}" destId="{8AD1EC55-12CA-4768-9DD8-01C58A528DF6}" srcOrd="6" destOrd="0" presId="urn:microsoft.com/office/officeart/2008/layout/VerticalCurvedList"/>
    <dgm:cxn modelId="{FBAD9769-83B1-473E-9794-ECC244A701C5}" type="presParOf" srcId="{8AD1EC55-12CA-4768-9DD8-01C58A528DF6}" destId="{1E904078-789F-5841-A6AD-1871F03057F6}" srcOrd="0" destOrd="0" presId="urn:microsoft.com/office/officeart/2008/layout/VerticalCurvedList"/>
    <dgm:cxn modelId="{BDA489FB-15D5-4079-BFF4-F39235B42E00}" type="presParOf" srcId="{BC4709CE-497B-F243-8109-37F10BDA3A00}" destId="{E81A777C-9267-4DAE-88D0-880CE2399C01}" srcOrd="7" destOrd="0" presId="urn:microsoft.com/office/officeart/2008/layout/VerticalCurvedList"/>
    <dgm:cxn modelId="{3290A9BB-2B9B-4193-A715-ABF101C64F65}" type="presParOf" srcId="{BC4709CE-497B-F243-8109-37F10BDA3A00}" destId="{6AB02D9E-481B-4A0D-8949-17C54CBE5CD2}" srcOrd="8" destOrd="0" presId="urn:microsoft.com/office/officeart/2008/layout/VerticalCurvedList"/>
    <dgm:cxn modelId="{44423534-4D80-417F-B5B1-FBED5F988DD0}" type="presParOf" srcId="{6AB02D9E-481B-4A0D-8949-17C54CBE5CD2}" destId="{6033C0B0-79FA-6F41-9E61-87485222B78B}" srcOrd="0" destOrd="0" presId="urn:microsoft.com/office/officeart/2008/layout/VerticalCurvedList"/>
    <dgm:cxn modelId="{80E467A2-1CB3-4A58-B31E-AC71B6B97B1D}" type="presParOf" srcId="{BC4709CE-497B-F243-8109-37F10BDA3A00}" destId="{2F0B6DD1-4549-4847-B75B-EB26722F9B51}" srcOrd="9" destOrd="0" presId="urn:microsoft.com/office/officeart/2008/layout/VerticalCurvedList"/>
    <dgm:cxn modelId="{95F68343-C253-43C2-B35A-216822378136}" type="presParOf" srcId="{BC4709CE-497B-F243-8109-37F10BDA3A00}" destId="{D92D02A6-B326-4E0C-A031-2B34A7E3B739}" srcOrd="10" destOrd="0" presId="urn:microsoft.com/office/officeart/2008/layout/VerticalCurvedList"/>
    <dgm:cxn modelId="{6DBE6CDD-A3B0-4186-88C9-676EF3D64015}" type="presParOf" srcId="{D92D02A6-B326-4E0C-A031-2B34A7E3B739}" destId="{70E020AB-B752-B14A-A8FB-C1D3F674FE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BF57A9-BB11-46F9-A128-900CBEF4A68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4C07D5-EB3D-445F-99DE-3602B13577C9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100" dirty="0">
              <a:solidFill>
                <a:srgbClr val="536DA6"/>
              </a:solidFill>
              <a:latin typeface="Arial Black" panose="020B0A04020102020204" pitchFamily="34" charset="0"/>
            </a:rPr>
            <a:t>Реализация системных мер по защите детей и подростков от деструктивной информации в цифровом пространстве, совершенствование механизмов регулирования цифровых коммуникаций молодежи</a:t>
          </a:r>
        </a:p>
      </dgm:t>
    </dgm:pt>
    <dgm:pt modelId="{7254D3CE-162E-45F1-9C94-DD17E6012842}" type="parTrans" cxnId="{2D6A8969-F67E-46E3-B346-C32CB72A0B4F}">
      <dgm:prSet/>
      <dgm:spPr/>
      <dgm:t>
        <a:bodyPr/>
        <a:lstStyle/>
        <a:p>
          <a:endParaRPr lang="ru-RU" sz="1300"/>
        </a:p>
      </dgm:t>
    </dgm:pt>
    <dgm:pt modelId="{3D3F11CF-8F84-4278-B2D8-5458F2C99430}" type="sibTrans" cxnId="{2D6A8969-F67E-46E3-B346-C32CB72A0B4F}">
      <dgm:prSet/>
      <dgm:spPr>
        <a:ln>
          <a:solidFill>
            <a:srgbClr val="C00000"/>
          </a:solidFill>
        </a:ln>
      </dgm:spPr>
      <dgm:t>
        <a:bodyPr/>
        <a:lstStyle/>
        <a:p>
          <a:endParaRPr lang="ru-RU" sz="1300"/>
        </a:p>
      </dgm:t>
    </dgm:pt>
    <dgm:pt modelId="{5D5C50EA-B85A-4256-9FF5-F32F5FBFC1F2}">
      <dgm:prSet phldrT="[Текст]"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100" dirty="0">
              <a:solidFill>
                <a:srgbClr val="536DA6"/>
              </a:solidFill>
              <a:latin typeface="Arial Black" panose="020B0A04020102020204" pitchFamily="34" charset="0"/>
            </a:rPr>
            <a:t>Усиление государственной ценностной политики в системе школьного образования: унификация образовательных стандартов, качественное обновление учебных и методических материалов, внедрение курса «Разговоры о важном»</a:t>
          </a:r>
        </a:p>
      </dgm:t>
    </dgm:pt>
    <dgm:pt modelId="{3A435A41-7EF5-4AE8-9CA4-45111534058E}" type="parTrans" cxnId="{1659AD2A-2AD9-48B7-AF2E-97650F722D12}">
      <dgm:prSet/>
      <dgm:spPr/>
      <dgm:t>
        <a:bodyPr/>
        <a:lstStyle/>
        <a:p>
          <a:endParaRPr lang="ru-RU" sz="1300"/>
        </a:p>
      </dgm:t>
    </dgm:pt>
    <dgm:pt modelId="{513E041B-B8FE-4AE4-AB7B-537E39B42698}" type="sibTrans" cxnId="{1659AD2A-2AD9-48B7-AF2E-97650F722D12}">
      <dgm:prSet/>
      <dgm:spPr/>
      <dgm:t>
        <a:bodyPr/>
        <a:lstStyle/>
        <a:p>
          <a:endParaRPr lang="ru-RU" sz="1300"/>
        </a:p>
      </dgm:t>
    </dgm:pt>
    <dgm:pt modelId="{E3055ACA-51B3-4FB6-8FE9-6D2C052EAD89}">
      <dgm:prSet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100" dirty="0">
              <a:solidFill>
                <a:srgbClr val="536DA6"/>
              </a:solidFill>
              <a:latin typeface="Arial Black" panose="020B0A04020102020204" pitchFamily="34" charset="0"/>
            </a:rPr>
            <a:t>Обновление инфраструктуры школьного образования: начало строительства и ввод в эксплуатацию новых школ, культурных и досуговых учреждений для школьников, совершенствование материально-технической базы школ в регионах, поддержка сельских школ</a:t>
          </a:r>
        </a:p>
      </dgm:t>
    </dgm:pt>
    <dgm:pt modelId="{F10F94EC-1F7C-4990-95DF-0C7892786F14}" type="parTrans" cxnId="{462CF321-BBC4-4A51-8001-49D74C236956}">
      <dgm:prSet/>
      <dgm:spPr/>
      <dgm:t>
        <a:bodyPr/>
        <a:lstStyle/>
        <a:p>
          <a:endParaRPr lang="ru-RU" sz="1300"/>
        </a:p>
      </dgm:t>
    </dgm:pt>
    <dgm:pt modelId="{A11E3897-0635-4EBD-BCEC-840474860A97}" type="sibTrans" cxnId="{462CF321-BBC4-4A51-8001-49D74C236956}">
      <dgm:prSet/>
      <dgm:spPr/>
      <dgm:t>
        <a:bodyPr/>
        <a:lstStyle/>
        <a:p>
          <a:endParaRPr lang="ru-RU" sz="1300"/>
        </a:p>
      </dgm:t>
    </dgm:pt>
    <dgm:pt modelId="{63682786-C587-4E67-A0D4-CFD30861F079}">
      <dgm:prSet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100" dirty="0">
              <a:solidFill>
                <a:srgbClr val="536DA6"/>
              </a:solidFill>
              <a:latin typeface="Arial Black" panose="020B0A04020102020204" pitchFamily="34" charset="0"/>
            </a:rPr>
            <a:t>Развитие системы педагогических вузов, стимулирование активности молодых педагогов, учреждение Года педагога и наставника в России, обновление педагогических программ, укрепление и защита статуса педагога в обществе  </a:t>
          </a:r>
        </a:p>
      </dgm:t>
    </dgm:pt>
    <dgm:pt modelId="{6E044E40-C1B5-4FEB-BD1C-8E2AE2E0A1A6}" type="parTrans" cxnId="{47A2AD78-5004-4CD7-922A-5F36C3024A58}">
      <dgm:prSet/>
      <dgm:spPr/>
      <dgm:t>
        <a:bodyPr/>
        <a:lstStyle/>
        <a:p>
          <a:endParaRPr lang="ru-RU" sz="1300"/>
        </a:p>
      </dgm:t>
    </dgm:pt>
    <dgm:pt modelId="{0F3EBED0-FC4F-4707-B766-16AD55C61C07}" type="sibTrans" cxnId="{47A2AD78-5004-4CD7-922A-5F36C3024A58}">
      <dgm:prSet/>
      <dgm:spPr/>
      <dgm:t>
        <a:bodyPr/>
        <a:lstStyle/>
        <a:p>
          <a:endParaRPr lang="ru-RU" sz="1300"/>
        </a:p>
      </dgm:t>
    </dgm:pt>
    <dgm:pt modelId="{2A06E39C-0CF5-7D4E-8E60-7D7960E4E06B}">
      <dgm:prSet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100" dirty="0">
              <a:solidFill>
                <a:srgbClr val="536DA6"/>
              </a:solidFill>
              <a:latin typeface="Arial Black" panose="020B0A04020102020204" pitchFamily="34" charset="0"/>
            </a:rPr>
            <a:t>Внедрение воспитательного компонента в систему школьного образования, закрепление должности советника директоров по воспитательной работе в школах, учреждение еженедельной </a:t>
          </a:r>
          <a:r>
            <a:rPr lang="ru-RU" sz="1100" b="0" i="0" u="none" dirty="0">
              <a:solidFill>
                <a:srgbClr val="536DA6"/>
              </a:solidFill>
              <a:latin typeface="Arial Black" panose="020B0A04020102020204" pitchFamily="34" charset="0"/>
            </a:rPr>
            <a:t>церемонии подъема государственного флага России, активизация внешкольной активности обучающихся, развитие образовательного туризма</a:t>
          </a:r>
          <a:endParaRPr lang="ru-RU" sz="1100" dirty="0">
            <a:solidFill>
              <a:srgbClr val="536DA6"/>
            </a:solidFill>
            <a:latin typeface="Arial Black" panose="020B0A04020102020204" pitchFamily="34" charset="0"/>
          </a:endParaRPr>
        </a:p>
      </dgm:t>
    </dgm:pt>
    <dgm:pt modelId="{CE39CB89-E42B-8546-B38A-CF3E51F9A89C}" type="parTrans" cxnId="{94C76CBB-4931-0A4C-B5C6-E0EFF49B7A8A}">
      <dgm:prSet/>
      <dgm:spPr/>
      <dgm:t>
        <a:bodyPr/>
        <a:lstStyle/>
        <a:p>
          <a:endParaRPr lang="ru-RU" sz="1300"/>
        </a:p>
      </dgm:t>
    </dgm:pt>
    <dgm:pt modelId="{3AD5FCFD-F3F4-554F-8310-261DF45BD9E2}" type="sibTrans" cxnId="{94C76CBB-4931-0A4C-B5C6-E0EFF49B7A8A}">
      <dgm:prSet/>
      <dgm:spPr/>
      <dgm:t>
        <a:bodyPr/>
        <a:lstStyle/>
        <a:p>
          <a:endParaRPr lang="ru-RU" sz="1300"/>
        </a:p>
      </dgm:t>
    </dgm:pt>
    <dgm:pt modelId="{3E9129D7-3891-0240-8388-2337A5D4E24E}">
      <dgm:prSet custT="1"/>
      <dgm:spPr>
        <a:noFill/>
        <a:ln>
          <a:solidFill>
            <a:srgbClr val="002060"/>
          </a:solidFill>
        </a:ln>
      </dgm:spPr>
      <dgm:t>
        <a:bodyPr/>
        <a:lstStyle/>
        <a:p>
          <a:r>
            <a:rPr lang="ru-RU" sz="1100" dirty="0">
              <a:solidFill>
                <a:srgbClr val="536DA6"/>
              </a:solidFill>
              <a:latin typeface="Arial Black" panose="020B0A04020102020204" pitchFamily="34" charset="0"/>
            </a:rPr>
            <a:t>Защита статуса русского языка как государственного, политика по сохранению литературного русского языка, избавление от иностранных заимствований, в том числе посредством совершенствования школьных курсов русского языка и литературы</a:t>
          </a:r>
        </a:p>
      </dgm:t>
    </dgm:pt>
    <dgm:pt modelId="{93C75F9A-34FB-1B46-BACF-43254D179BFF}" type="parTrans" cxnId="{75885B92-8999-7149-A90A-56E3A9CB535E}">
      <dgm:prSet/>
      <dgm:spPr/>
      <dgm:t>
        <a:bodyPr/>
        <a:lstStyle/>
        <a:p>
          <a:endParaRPr lang="ru-RU" sz="1300"/>
        </a:p>
      </dgm:t>
    </dgm:pt>
    <dgm:pt modelId="{67F6D39E-B841-A946-89E0-3E675B8705A5}" type="sibTrans" cxnId="{75885B92-8999-7149-A90A-56E3A9CB535E}">
      <dgm:prSet/>
      <dgm:spPr/>
      <dgm:t>
        <a:bodyPr/>
        <a:lstStyle/>
        <a:p>
          <a:endParaRPr lang="ru-RU" sz="1300"/>
        </a:p>
      </dgm:t>
    </dgm:pt>
    <dgm:pt modelId="{97FB2431-6862-4712-A607-FEFE49552BE8}" type="pres">
      <dgm:prSet presAssocID="{04BF57A9-BB11-46F9-A128-900CBEF4A68E}" presName="Name0" presStyleCnt="0">
        <dgm:presLayoutVars>
          <dgm:chMax val="7"/>
          <dgm:chPref val="7"/>
          <dgm:dir/>
        </dgm:presLayoutVars>
      </dgm:prSet>
      <dgm:spPr/>
    </dgm:pt>
    <dgm:pt modelId="{11509CF7-BD07-43D5-A135-22448295E310}" type="pres">
      <dgm:prSet presAssocID="{04BF57A9-BB11-46F9-A128-900CBEF4A68E}" presName="Name1" presStyleCnt="0"/>
      <dgm:spPr/>
    </dgm:pt>
    <dgm:pt modelId="{782A7279-F505-4643-A524-0A662F0B72D8}" type="pres">
      <dgm:prSet presAssocID="{04BF57A9-BB11-46F9-A128-900CBEF4A68E}" presName="cycle" presStyleCnt="0"/>
      <dgm:spPr/>
    </dgm:pt>
    <dgm:pt modelId="{8341D159-4009-43AE-9F9F-5898E3B85EB8}" type="pres">
      <dgm:prSet presAssocID="{04BF57A9-BB11-46F9-A128-900CBEF4A68E}" presName="srcNode" presStyleLbl="node1" presStyleIdx="0" presStyleCnt="6"/>
      <dgm:spPr/>
    </dgm:pt>
    <dgm:pt modelId="{BBAEFE2A-9421-4DCD-B6C4-B04D857857DF}" type="pres">
      <dgm:prSet presAssocID="{04BF57A9-BB11-46F9-A128-900CBEF4A68E}" presName="conn" presStyleLbl="parChTrans1D2" presStyleIdx="0" presStyleCnt="1"/>
      <dgm:spPr/>
    </dgm:pt>
    <dgm:pt modelId="{4D59B423-9078-4D31-82CB-99F6202B2585}" type="pres">
      <dgm:prSet presAssocID="{04BF57A9-BB11-46F9-A128-900CBEF4A68E}" presName="extraNode" presStyleLbl="node1" presStyleIdx="0" presStyleCnt="6"/>
      <dgm:spPr/>
    </dgm:pt>
    <dgm:pt modelId="{5D178419-8D5E-4319-84D2-923ADD76705B}" type="pres">
      <dgm:prSet presAssocID="{04BF57A9-BB11-46F9-A128-900CBEF4A68E}" presName="dstNode" presStyleLbl="node1" presStyleIdx="0" presStyleCnt="6"/>
      <dgm:spPr/>
    </dgm:pt>
    <dgm:pt modelId="{08D9615F-4120-447F-9D23-3FFD80174D47}" type="pres">
      <dgm:prSet presAssocID="{134C07D5-EB3D-445F-99DE-3602B13577C9}" presName="text_1" presStyleLbl="node1" presStyleIdx="0" presStyleCnt="6">
        <dgm:presLayoutVars>
          <dgm:bulletEnabled val="1"/>
        </dgm:presLayoutVars>
      </dgm:prSet>
      <dgm:spPr/>
    </dgm:pt>
    <dgm:pt modelId="{69098C42-F7AF-42B2-8367-9C2AE026F232}" type="pres">
      <dgm:prSet presAssocID="{134C07D5-EB3D-445F-99DE-3602B13577C9}" presName="accent_1" presStyleCnt="0"/>
      <dgm:spPr/>
    </dgm:pt>
    <dgm:pt modelId="{94CD780E-9310-4728-A9B4-CCF2F0DD4DB8}" type="pres">
      <dgm:prSet presAssocID="{134C07D5-EB3D-445F-99DE-3602B13577C9}" presName="accentRepeatNode" presStyleLbl="solidFgAcc1" presStyleIdx="0" presStyleCnt="6"/>
      <dgm:spPr>
        <a:ln>
          <a:solidFill>
            <a:srgbClr val="C00000"/>
          </a:solidFill>
        </a:ln>
      </dgm:spPr>
    </dgm:pt>
    <dgm:pt modelId="{88F974C8-DC89-4542-8440-6E545BB3DEEE}" type="pres">
      <dgm:prSet presAssocID="{5D5C50EA-B85A-4256-9FF5-F32F5FBFC1F2}" presName="text_2" presStyleLbl="node1" presStyleIdx="1" presStyleCnt="6">
        <dgm:presLayoutVars>
          <dgm:bulletEnabled val="1"/>
        </dgm:presLayoutVars>
      </dgm:prSet>
      <dgm:spPr/>
    </dgm:pt>
    <dgm:pt modelId="{880F83EC-4B47-4FA1-94FC-9D06AE7B7DAD}" type="pres">
      <dgm:prSet presAssocID="{5D5C50EA-B85A-4256-9FF5-F32F5FBFC1F2}" presName="accent_2" presStyleCnt="0"/>
      <dgm:spPr/>
    </dgm:pt>
    <dgm:pt modelId="{805B7D1A-25E0-41A0-BA9A-5585D68BF479}" type="pres">
      <dgm:prSet presAssocID="{5D5C50EA-B85A-4256-9FF5-F32F5FBFC1F2}" presName="accentRepeatNode" presStyleLbl="solidFgAcc1" presStyleIdx="1" presStyleCnt="6"/>
      <dgm:spPr>
        <a:ln>
          <a:solidFill>
            <a:srgbClr val="C00000"/>
          </a:solidFill>
        </a:ln>
      </dgm:spPr>
    </dgm:pt>
    <dgm:pt modelId="{56EDCD32-CF10-0D4C-8363-52E3F760385E}" type="pres">
      <dgm:prSet presAssocID="{3E9129D7-3891-0240-8388-2337A5D4E24E}" presName="text_3" presStyleLbl="node1" presStyleIdx="2" presStyleCnt="6">
        <dgm:presLayoutVars>
          <dgm:bulletEnabled val="1"/>
        </dgm:presLayoutVars>
      </dgm:prSet>
      <dgm:spPr/>
    </dgm:pt>
    <dgm:pt modelId="{E28336EA-E566-764D-BFFE-915216906EB9}" type="pres">
      <dgm:prSet presAssocID="{3E9129D7-3891-0240-8388-2337A5D4E24E}" presName="accent_3" presStyleCnt="0"/>
      <dgm:spPr/>
    </dgm:pt>
    <dgm:pt modelId="{7F8DAC8C-26D1-094F-BB0D-D132B6E27E2F}" type="pres">
      <dgm:prSet presAssocID="{3E9129D7-3891-0240-8388-2337A5D4E24E}" presName="accentRepeatNode" presStyleLbl="solidFgAcc1" presStyleIdx="2" presStyleCnt="6"/>
      <dgm:spPr>
        <a:ln>
          <a:solidFill>
            <a:srgbClr val="C00000"/>
          </a:solidFill>
        </a:ln>
      </dgm:spPr>
    </dgm:pt>
    <dgm:pt modelId="{8D3B900F-A25E-594A-9EBD-CC134C0E4388}" type="pres">
      <dgm:prSet presAssocID="{2A06E39C-0CF5-7D4E-8E60-7D7960E4E06B}" presName="text_4" presStyleLbl="node1" presStyleIdx="3" presStyleCnt="6">
        <dgm:presLayoutVars>
          <dgm:bulletEnabled val="1"/>
        </dgm:presLayoutVars>
      </dgm:prSet>
      <dgm:spPr/>
    </dgm:pt>
    <dgm:pt modelId="{164CD7A7-3587-E846-8C36-B047893DA26C}" type="pres">
      <dgm:prSet presAssocID="{2A06E39C-0CF5-7D4E-8E60-7D7960E4E06B}" presName="accent_4" presStyleCnt="0"/>
      <dgm:spPr/>
    </dgm:pt>
    <dgm:pt modelId="{291404CF-F184-9641-9C1B-A095DEB8DBA8}" type="pres">
      <dgm:prSet presAssocID="{2A06E39C-0CF5-7D4E-8E60-7D7960E4E06B}" presName="accentRepeatNode" presStyleLbl="solidFgAcc1" presStyleIdx="3" presStyleCnt="6"/>
      <dgm:spPr>
        <a:ln>
          <a:solidFill>
            <a:srgbClr val="C00000"/>
          </a:solidFill>
        </a:ln>
      </dgm:spPr>
    </dgm:pt>
    <dgm:pt modelId="{4AA5E9D1-819A-4847-894D-39A1634B45BB}" type="pres">
      <dgm:prSet presAssocID="{E3055ACA-51B3-4FB6-8FE9-6D2C052EAD89}" presName="text_5" presStyleLbl="node1" presStyleIdx="4" presStyleCnt="6">
        <dgm:presLayoutVars>
          <dgm:bulletEnabled val="1"/>
        </dgm:presLayoutVars>
      </dgm:prSet>
      <dgm:spPr/>
    </dgm:pt>
    <dgm:pt modelId="{8AE29F4C-640C-524D-BEE8-5E52899F94C6}" type="pres">
      <dgm:prSet presAssocID="{E3055ACA-51B3-4FB6-8FE9-6D2C052EAD89}" presName="accent_5" presStyleCnt="0"/>
      <dgm:spPr/>
    </dgm:pt>
    <dgm:pt modelId="{829B814F-7286-421F-9AEA-9EF59FAA6134}" type="pres">
      <dgm:prSet presAssocID="{E3055ACA-51B3-4FB6-8FE9-6D2C052EAD89}" presName="accentRepeatNode" presStyleLbl="solidFgAcc1" presStyleIdx="4" presStyleCnt="6"/>
      <dgm:spPr>
        <a:ln>
          <a:solidFill>
            <a:srgbClr val="C00000"/>
          </a:solidFill>
        </a:ln>
      </dgm:spPr>
    </dgm:pt>
    <dgm:pt modelId="{E51E7F9C-ECB0-1645-B8F1-56B644224A50}" type="pres">
      <dgm:prSet presAssocID="{63682786-C587-4E67-A0D4-CFD30861F079}" presName="text_6" presStyleLbl="node1" presStyleIdx="5" presStyleCnt="6">
        <dgm:presLayoutVars>
          <dgm:bulletEnabled val="1"/>
        </dgm:presLayoutVars>
      </dgm:prSet>
      <dgm:spPr/>
    </dgm:pt>
    <dgm:pt modelId="{BB19FF14-A4AD-1D48-84D7-9504D88EBABD}" type="pres">
      <dgm:prSet presAssocID="{63682786-C587-4E67-A0D4-CFD30861F079}" presName="accent_6" presStyleCnt="0"/>
      <dgm:spPr/>
    </dgm:pt>
    <dgm:pt modelId="{2707F807-7DE5-4011-A9F3-284D7C80C700}" type="pres">
      <dgm:prSet presAssocID="{63682786-C587-4E67-A0D4-CFD30861F079}" presName="accentRepeatNode" presStyleLbl="solidFgAcc1" presStyleIdx="5" presStyleCnt="6"/>
      <dgm:spPr>
        <a:ln>
          <a:solidFill>
            <a:srgbClr val="C00000"/>
          </a:solidFill>
        </a:ln>
      </dgm:spPr>
    </dgm:pt>
  </dgm:ptLst>
  <dgm:cxnLst>
    <dgm:cxn modelId="{95439721-07F4-FF44-9166-31CF9A374E3E}" type="presOf" srcId="{63682786-C587-4E67-A0D4-CFD30861F079}" destId="{E51E7F9C-ECB0-1645-B8F1-56B644224A50}" srcOrd="0" destOrd="0" presId="urn:microsoft.com/office/officeart/2008/layout/VerticalCurvedList"/>
    <dgm:cxn modelId="{462CF321-BBC4-4A51-8001-49D74C236956}" srcId="{04BF57A9-BB11-46F9-A128-900CBEF4A68E}" destId="{E3055ACA-51B3-4FB6-8FE9-6D2C052EAD89}" srcOrd="4" destOrd="0" parTransId="{F10F94EC-1F7C-4990-95DF-0C7892786F14}" sibTransId="{A11E3897-0635-4EBD-BCEC-840474860A97}"/>
    <dgm:cxn modelId="{BD8F8725-1B7C-F34E-84AA-BEF4CF75EAD9}" type="presOf" srcId="{5D5C50EA-B85A-4256-9FF5-F32F5FBFC1F2}" destId="{88F974C8-DC89-4542-8440-6E545BB3DEEE}" srcOrd="0" destOrd="0" presId="urn:microsoft.com/office/officeart/2008/layout/VerticalCurvedList"/>
    <dgm:cxn modelId="{1659AD2A-2AD9-48B7-AF2E-97650F722D12}" srcId="{04BF57A9-BB11-46F9-A128-900CBEF4A68E}" destId="{5D5C50EA-B85A-4256-9FF5-F32F5FBFC1F2}" srcOrd="1" destOrd="0" parTransId="{3A435A41-7EF5-4AE8-9CA4-45111534058E}" sibTransId="{513E041B-B8FE-4AE4-AB7B-537E39B42698}"/>
    <dgm:cxn modelId="{2D6A8969-F67E-46E3-B346-C32CB72A0B4F}" srcId="{04BF57A9-BB11-46F9-A128-900CBEF4A68E}" destId="{134C07D5-EB3D-445F-99DE-3602B13577C9}" srcOrd="0" destOrd="0" parTransId="{7254D3CE-162E-45F1-9C94-DD17E6012842}" sibTransId="{3D3F11CF-8F84-4278-B2D8-5458F2C99430}"/>
    <dgm:cxn modelId="{47A2AD78-5004-4CD7-922A-5F36C3024A58}" srcId="{04BF57A9-BB11-46F9-A128-900CBEF4A68E}" destId="{63682786-C587-4E67-A0D4-CFD30861F079}" srcOrd="5" destOrd="0" parTransId="{6E044E40-C1B5-4FEB-BD1C-8E2AE2E0A1A6}" sibTransId="{0F3EBED0-FC4F-4707-B766-16AD55C61C07}"/>
    <dgm:cxn modelId="{75885B92-8999-7149-A90A-56E3A9CB535E}" srcId="{04BF57A9-BB11-46F9-A128-900CBEF4A68E}" destId="{3E9129D7-3891-0240-8388-2337A5D4E24E}" srcOrd="2" destOrd="0" parTransId="{93C75F9A-34FB-1B46-BACF-43254D179BFF}" sibTransId="{67F6D39E-B841-A946-89E0-3E675B8705A5}"/>
    <dgm:cxn modelId="{94C76CBB-4931-0A4C-B5C6-E0EFF49B7A8A}" srcId="{04BF57A9-BB11-46F9-A128-900CBEF4A68E}" destId="{2A06E39C-0CF5-7D4E-8E60-7D7960E4E06B}" srcOrd="3" destOrd="0" parTransId="{CE39CB89-E42B-8546-B38A-CF3E51F9A89C}" sibTransId="{3AD5FCFD-F3F4-554F-8310-261DF45BD9E2}"/>
    <dgm:cxn modelId="{EF7EDEBB-2737-3440-B323-BCBA4F4A047C}" type="presOf" srcId="{3E9129D7-3891-0240-8388-2337A5D4E24E}" destId="{56EDCD32-CF10-0D4C-8363-52E3F760385E}" srcOrd="0" destOrd="0" presId="urn:microsoft.com/office/officeart/2008/layout/VerticalCurvedList"/>
    <dgm:cxn modelId="{23E9D9C8-15E9-254A-9A32-C38AC785109B}" type="presOf" srcId="{134C07D5-EB3D-445F-99DE-3602B13577C9}" destId="{08D9615F-4120-447F-9D23-3FFD80174D47}" srcOrd="0" destOrd="0" presId="urn:microsoft.com/office/officeart/2008/layout/VerticalCurvedList"/>
    <dgm:cxn modelId="{A7EF31CB-CB9F-4C4A-AA31-A6A5A5EF50C4}" type="presOf" srcId="{04BF57A9-BB11-46F9-A128-900CBEF4A68E}" destId="{97FB2431-6862-4712-A607-FEFE49552BE8}" srcOrd="0" destOrd="0" presId="urn:microsoft.com/office/officeart/2008/layout/VerticalCurvedList"/>
    <dgm:cxn modelId="{1AC73AD3-754D-D445-90C0-284144799CAA}" type="presOf" srcId="{E3055ACA-51B3-4FB6-8FE9-6D2C052EAD89}" destId="{4AA5E9D1-819A-4847-894D-39A1634B45BB}" srcOrd="0" destOrd="0" presId="urn:microsoft.com/office/officeart/2008/layout/VerticalCurvedList"/>
    <dgm:cxn modelId="{388240D7-3028-3D49-8329-7A6E6E455134}" type="presOf" srcId="{3D3F11CF-8F84-4278-B2D8-5458F2C99430}" destId="{BBAEFE2A-9421-4DCD-B6C4-B04D857857DF}" srcOrd="0" destOrd="0" presId="urn:microsoft.com/office/officeart/2008/layout/VerticalCurvedList"/>
    <dgm:cxn modelId="{D77AFDE8-C62E-8944-87FA-C2AC3E06E1C1}" type="presOf" srcId="{2A06E39C-0CF5-7D4E-8E60-7D7960E4E06B}" destId="{8D3B900F-A25E-594A-9EBD-CC134C0E4388}" srcOrd="0" destOrd="0" presId="urn:microsoft.com/office/officeart/2008/layout/VerticalCurvedList"/>
    <dgm:cxn modelId="{0463053E-1EB4-D346-ABA3-AE90FE64A696}" type="presParOf" srcId="{97FB2431-6862-4712-A607-FEFE49552BE8}" destId="{11509CF7-BD07-43D5-A135-22448295E310}" srcOrd="0" destOrd="0" presId="urn:microsoft.com/office/officeart/2008/layout/VerticalCurvedList"/>
    <dgm:cxn modelId="{854CE0BA-7C99-AE4E-ACEA-0F68F918169E}" type="presParOf" srcId="{11509CF7-BD07-43D5-A135-22448295E310}" destId="{782A7279-F505-4643-A524-0A662F0B72D8}" srcOrd="0" destOrd="0" presId="urn:microsoft.com/office/officeart/2008/layout/VerticalCurvedList"/>
    <dgm:cxn modelId="{4A06DEF0-04AB-0142-BDA9-36B8A8DFE8EF}" type="presParOf" srcId="{782A7279-F505-4643-A524-0A662F0B72D8}" destId="{8341D159-4009-43AE-9F9F-5898E3B85EB8}" srcOrd="0" destOrd="0" presId="urn:microsoft.com/office/officeart/2008/layout/VerticalCurvedList"/>
    <dgm:cxn modelId="{A3057DBD-CB11-7F4E-83A4-C14A0C0E6D21}" type="presParOf" srcId="{782A7279-F505-4643-A524-0A662F0B72D8}" destId="{BBAEFE2A-9421-4DCD-B6C4-B04D857857DF}" srcOrd="1" destOrd="0" presId="urn:microsoft.com/office/officeart/2008/layout/VerticalCurvedList"/>
    <dgm:cxn modelId="{9CFCA79F-2AD7-5246-B33D-80E2BAF89FE1}" type="presParOf" srcId="{782A7279-F505-4643-A524-0A662F0B72D8}" destId="{4D59B423-9078-4D31-82CB-99F6202B2585}" srcOrd="2" destOrd="0" presId="urn:microsoft.com/office/officeart/2008/layout/VerticalCurvedList"/>
    <dgm:cxn modelId="{ABD8D654-B505-034A-9E29-2297766EDF55}" type="presParOf" srcId="{782A7279-F505-4643-A524-0A662F0B72D8}" destId="{5D178419-8D5E-4319-84D2-923ADD76705B}" srcOrd="3" destOrd="0" presId="urn:microsoft.com/office/officeart/2008/layout/VerticalCurvedList"/>
    <dgm:cxn modelId="{44D7F633-A05C-F047-807B-B1D4FE2AC2FF}" type="presParOf" srcId="{11509CF7-BD07-43D5-A135-22448295E310}" destId="{08D9615F-4120-447F-9D23-3FFD80174D47}" srcOrd="1" destOrd="0" presId="urn:microsoft.com/office/officeart/2008/layout/VerticalCurvedList"/>
    <dgm:cxn modelId="{7B4925AE-11C5-C448-8056-23AA0ACC2ACD}" type="presParOf" srcId="{11509CF7-BD07-43D5-A135-22448295E310}" destId="{69098C42-F7AF-42B2-8367-9C2AE026F232}" srcOrd="2" destOrd="0" presId="urn:microsoft.com/office/officeart/2008/layout/VerticalCurvedList"/>
    <dgm:cxn modelId="{4A404C7D-3E0E-6E43-8054-DFABEF66E4F9}" type="presParOf" srcId="{69098C42-F7AF-42B2-8367-9C2AE026F232}" destId="{94CD780E-9310-4728-A9B4-CCF2F0DD4DB8}" srcOrd="0" destOrd="0" presId="urn:microsoft.com/office/officeart/2008/layout/VerticalCurvedList"/>
    <dgm:cxn modelId="{450ECE54-B260-2F46-B664-15CF7BE2F6CC}" type="presParOf" srcId="{11509CF7-BD07-43D5-A135-22448295E310}" destId="{88F974C8-DC89-4542-8440-6E545BB3DEEE}" srcOrd="3" destOrd="0" presId="urn:microsoft.com/office/officeart/2008/layout/VerticalCurvedList"/>
    <dgm:cxn modelId="{5E255818-9747-AD4B-A7DA-0662BF999760}" type="presParOf" srcId="{11509CF7-BD07-43D5-A135-22448295E310}" destId="{880F83EC-4B47-4FA1-94FC-9D06AE7B7DAD}" srcOrd="4" destOrd="0" presId="urn:microsoft.com/office/officeart/2008/layout/VerticalCurvedList"/>
    <dgm:cxn modelId="{90933DA7-D0AE-D549-AEAE-ADDF61A4930A}" type="presParOf" srcId="{880F83EC-4B47-4FA1-94FC-9D06AE7B7DAD}" destId="{805B7D1A-25E0-41A0-BA9A-5585D68BF479}" srcOrd="0" destOrd="0" presId="urn:microsoft.com/office/officeart/2008/layout/VerticalCurvedList"/>
    <dgm:cxn modelId="{9AE53EFD-0130-3F49-B0EE-D3908F5F3E2A}" type="presParOf" srcId="{11509CF7-BD07-43D5-A135-22448295E310}" destId="{56EDCD32-CF10-0D4C-8363-52E3F760385E}" srcOrd="5" destOrd="0" presId="urn:microsoft.com/office/officeart/2008/layout/VerticalCurvedList"/>
    <dgm:cxn modelId="{8E061692-53A9-B54F-8CC1-2106F909434A}" type="presParOf" srcId="{11509CF7-BD07-43D5-A135-22448295E310}" destId="{E28336EA-E566-764D-BFFE-915216906EB9}" srcOrd="6" destOrd="0" presId="urn:microsoft.com/office/officeart/2008/layout/VerticalCurvedList"/>
    <dgm:cxn modelId="{3A021D2B-09C9-8D41-9FCD-7AC89689074D}" type="presParOf" srcId="{E28336EA-E566-764D-BFFE-915216906EB9}" destId="{7F8DAC8C-26D1-094F-BB0D-D132B6E27E2F}" srcOrd="0" destOrd="0" presId="urn:microsoft.com/office/officeart/2008/layout/VerticalCurvedList"/>
    <dgm:cxn modelId="{FF46FA28-D563-9945-A40B-C37853ADB155}" type="presParOf" srcId="{11509CF7-BD07-43D5-A135-22448295E310}" destId="{8D3B900F-A25E-594A-9EBD-CC134C0E4388}" srcOrd="7" destOrd="0" presId="urn:microsoft.com/office/officeart/2008/layout/VerticalCurvedList"/>
    <dgm:cxn modelId="{FE04FC31-198A-344D-B018-66B7515B64C6}" type="presParOf" srcId="{11509CF7-BD07-43D5-A135-22448295E310}" destId="{164CD7A7-3587-E846-8C36-B047893DA26C}" srcOrd="8" destOrd="0" presId="urn:microsoft.com/office/officeart/2008/layout/VerticalCurvedList"/>
    <dgm:cxn modelId="{B81EF1DC-8E30-3847-B72A-4469A0E61586}" type="presParOf" srcId="{164CD7A7-3587-E846-8C36-B047893DA26C}" destId="{291404CF-F184-9641-9C1B-A095DEB8DBA8}" srcOrd="0" destOrd="0" presId="urn:microsoft.com/office/officeart/2008/layout/VerticalCurvedList"/>
    <dgm:cxn modelId="{919BADCD-8693-0E42-B6E7-06193F7F586D}" type="presParOf" srcId="{11509CF7-BD07-43D5-A135-22448295E310}" destId="{4AA5E9D1-819A-4847-894D-39A1634B45BB}" srcOrd="9" destOrd="0" presId="urn:microsoft.com/office/officeart/2008/layout/VerticalCurvedList"/>
    <dgm:cxn modelId="{3C81C38F-59D2-3344-B06D-C99267562EA6}" type="presParOf" srcId="{11509CF7-BD07-43D5-A135-22448295E310}" destId="{8AE29F4C-640C-524D-BEE8-5E52899F94C6}" srcOrd="10" destOrd="0" presId="urn:microsoft.com/office/officeart/2008/layout/VerticalCurvedList"/>
    <dgm:cxn modelId="{825DB4FC-C1FB-FF41-8489-E294B21DBD6D}" type="presParOf" srcId="{8AE29F4C-640C-524D-BEE8-5E52899F94C6}" destId="{829B814F-7286-421F-9AEA-9EF59FAA6134}" srcOrd="0" destOrd="0" presId="urn:microsoft.com/office/officeart/2008/layout/VerticalCurvedList"/>
    <dgm:cxn modelId="{5C760DE8-79D1-6640-9ED3-74F30594E936}" type="presParOf" srcId="{11509CF7-BD07-43D5-A135-22448295E310}" destId="{E51E7F9C-ECB0-1645-B8F1-56B644224A50}" srcOrd="11" destOrd="0" presId="urn:microsoft.com/office/officeart/2008/layout/VerticalCurvedList"/>
    <dgm:cxn modelId="{C9A0430E-E007-EF4A-A57F-FDE4C37D3717}" type="presParOf" srcId="{11509CF7-BD07-43D5-A135-22448295E310}" destId="{BB19FF14-A4AD-1D48-84D7-9504D88EBABD}" srcOrd="12" destOrd="0" presId="urn:microsoft.com/office/officeart/2008/layout/VerticalCurvedList"/>
    <dgm:cxn modelId="{08148148-CAF0-5940-9629-F4246BC26117}" type="presParOf" srcId="{BB19FF14-A4AD-1D48-84D7-9504D88EBABD}" destId="{2707F807-7DE5-4011-A9F3-284D7C80C70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A382C2-966B-A34A-9616-3F3753C043F9}" type="doc">
      <dgm:prSet loTypeId="urn:microsoft.com/office/officeart/2005/8/layout/target1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E1D5B58-7357-0F45-880D-D03D6D1D825A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</a:rPr>
            <a:t>ядро</a:t>
          </a:r>
        </a:p>
      </dgm:t>
    </dgm:pt>
    <dgm:pt modelId="{54E51A3A-0317-B942-A281-4E5731CABFB9}" type="parTrans" cxnId="{CF409950-2024-8443-B576-3771328F3D2B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4F61A5BA-BD7E-184A-A087-0C7351CBACFC}" type="sibTrans" cxnId="{CF409950-2024-8443-B576-3771328F3D2B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7344EC74-3A56-D14B-883B-8E368CED157E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</a:rPr>
            <a:t>структурный резерв</a:t>
          </a:r>
        </a:p>
      </dgm:t>
    </dgm:pt>
    <dgm:pt modelId="{9A1D4454-49D5-DE4E-9263-CE04AEDFD792}" type="parTrans" cxnId="{66C793A2-EED8-0C4B-986B-19DA2403C682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716FC12A-824A-2447-9A77-8A47F429E15A}" type="sibTrans" cxnId="{66C793A2-EED8-0C4B-986B-19DA2403C682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81243E58-515F-CB4C-869C-50EAFB4A93E0}">
      <dgm:prSet phldrT="[Текст]"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</a:rPr>
            <a:t>периферия</a:t>
          </a:r>
        </a:p>
      </dgm:t>
    </dgm:pt>
    <dgm:pt modelId="{AB5C61C4-3C4F-0F43-AEFD-88F342E412E5}" type="parTrans" cxnId="{1AD527B2-E181-B343-85AF-1448491E3D0F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E176311F-12AB-FD43-BD2F-3FD9BB5141EF}" type="sibTrans" cxnId="{1AD527B2-E181-B343-85AF-1448491E3D0F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4EC204D6-245C-6943-B102-20E2AED6C1B1}">
      <dgm:prSet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  <a:latin typeface="Arial Black" panose="020B0A04020102020204" pitchFamily="34" charset="0"/>
            </a:rPr>
            <a:t>«хвост»</a:t>
          </a:r>
        </a:p>
      </dgm:t>
    </dgm:pt>
    <dgm:pt modelId="{A2F7BD58-A145-AF43-B17A-CCE50B3AA501}" type="parTrans" cxnId="{257A8339-7282-254E-ACD4-559C54124B59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36D93E39-3958-F049-9360-92F8D8D55990}" type="sibTrans" cxnId="{257A8339-7282-254E-ACD4-559C54124B59}">
      <dgm:prSet/>
      <dgm:spPr/>
      <dgm:t>
        <a:bodyPr/>
        <a:lstStyle/>
        <a:p>
          <a:endParaRPr lang="ru-RU" sz="2000">
            <a:latin typeface="Book Antiqua" panose="02040602050305030304" pitchFamily="18" charset="0"/>
          </a:endParaRPr>
        </a:p>
      </dgm:t>
    </dgm:pt>
    <dgm:pt modelId="{A5EDA647-327F-3D4A-A5E4-BE7D477E778A}" type="pres">
      <dgm:prSet presAssocID="{5BA382C2-966B-A34A-9616-3F3753C043F9}" presName="composite" presStyleCnt="0">
        <dgm:presLayoutVars>
          <dgm:chMax val="5"/>
          <dgm:dir/>
          <dgm:resizeHandles val="exact"/>
        </dgm:presLayoutVars>
      </dgm:prSet>
      <dgm:spPr/>
    </dgm:pt>
    <dgm:pt modelId="{BD761732-5FB3-7045-9808-DBE3389342B9}" type="pres">
      <dgm:prSet presAssocID="{3E1D5B58-7357-0F45-880D-D03D6D1D825A}" presName="circle1" presStyleLbl="lnNode1" presStyleIdx="0" presStyleCnt="4"/>
      <dgm:spPr>
        <a:noFill/>
        <a:ln>
          <a:solidFill>
            <a:srgbClr val="002060"/>
          </a:solidFill>
        </a:ln>
      </dgm:spPr>
    </dgm:pt>
    <dgm:pt modelId="{689FEC14-CCA1-7C48-AEB4-52777DF3575A}" type="pres">
      <dgm:prSet presAssocID="{3E1D5B58-7357-0F45-880D-D03D6D1D825A}" presName="text1" presStyleLbl="revTx" presStyleIdx="0" presStyleCnt="4">
        <dgm:presLayoutVars>
          <dgm:bulletEnabled val="1"/>
        </dgm:presLayoutVars>
      </dgm:prSet>
      <dgm:spPr/>
    </dgm:pt>
    <dgm:pt modelId="{F7718904-6DC6-0A43-B8D0-D6C6865D9F40}" type="pres">
      <dgm:prSet presAssocID="{3E1D5B58-7357-0F45-880D-D03D6D1D825A}" presName="line1" presStyleLbl="callout" presStyleIdx="0" presStyleCnt="8"/>
      <dgm:spPr>
        <a:ln>
          <a:solidFill>
            <a:srgbClr val="536DA6"/>
          </a:solidFill>
        </a:ln>
      </dgm:spPr>
    </dgm:pt>
    <dgm:pt modelId="{8C1C7826-C37B-9C4A-A895-E5C03C569F03}" type="pres">
      <dgm:prSet presAssocID="{3E1D5B58-7357-0F45-880D-D03D6D1D825A}" presName="d1" presStyleLbl="callout" presStyleIdx="1" presStyleCnt="8"/>
      <dgm:spPr>
        <a:ln>
          <a:solidFill>
            <a:srgbClr val="536DA6"/>
          </a:solidFill>
        </a:ln>
      </dgm:spPr>
    </dgm:pt>
    <dgm:pt modelId="{478329A1-074A-194A-93DC-57ED8BE1A320}" type="pres">
      <dgm:prSet presAssocID="{7344EC74-3A56-D14B-883B-8E368CED157E}" presName="circle2" presStyleLbl="lnNode1" presStyleIdx="1" presStyleCnt="4"/>
      <dgm:spPr>
        <a:noFill/>
        <a:ln>
          <a:solidFill>
            <a:srgbClr val="002060"/>
          </a:solidFill>
        </a:ln>
      </dgm:spPr>
    </dgm:pt>
    <dgm:pt modelId="{22CD8816-25C7-774D-8BA0-9B84278A1FEF}" type="pres">
      <dgm:prSet presAssocID="{7344EC74-3A56-D14B-883B-8E368CED157E}" presName="text2" presStyleLbl="revTx" presStyleIdx="1" presStyleCnt="4" custScaleX="122247">
        <dgm:presLayoutVars>
          <dgm:bulletEnabled val="1"/>
        </dgm:presLayoutVars>
      </dgm:prSet>
      <dgm:spPr/>
    </dgm:pt>
    <dgm:pt modelId="{B5BE64CB-D071-2949-97BA-4C4D38809629}" type="pres">
      <dgm:prSet presAssocID="{7344EC74-3A56-D14B-883B-8E368CED157E}" presName="line2" presStyleLbl="callout" presStyleIdx="2" presStyleCnt="8"/>
      <dgm:spPr>
        <a:ln>
          <a:solidFill>
            <a:srgbClr val="536DA6"/>
          </a:solidFill>
        </a:ln>
      </dgm:spPr>
    </dgm:pt>
    <dgm:pt modelId="{DD0939C0-BEFD-9348-BBB5-2680B4938B15}" type="pres">
      <dgm:prSet presAssocID="{7344EC74-3A56-D14B-883B-8E368CED157E}" presName="d2" presStyleLbl="callout" presStyleIdx="3" presStyleCnt="8"/>
      <dgm:spPr>
        <a:ln>
          <a:solidFill>
            <a:srgbClr val="536DA6"/>
          </a:solidFill>
        </a:ln>
      </dgm:spPr>
    </dgm:pt>
    <dgm:pt modelId="{D26B13A6-A1FA-DE4A-9924-F3497C81D3EB}" type="pres">
      <dgm:prSet presAssocID="{81243E58-515F-CB4C-869C-50EAFB4A93E0}" presName="circle3" presStyleLbl="lnNode1" presStyleIdx="2" presStyleCnt="4"/>
      <dgm:spPr>
        <a:noFill/>
        <a:ln>
          <a:solidFill>
            <a:srgbClr val="002060"/>
          </a:solidFill>
        </a:ln>
      </dgm:spPr>
    </dgm:pt>
    <dgm:pt modelId="{D8259889-E9AF-C441-982A-FE9F2E7599E8}" type="pres">
      <dgm:prSet presAssocID="{81243E58-515F-CB4C-869C-50EAFB4A93E0}" presName="text3" presStyleLbl="revTx" presStyleIdx="2" presStyleCnt="4">
        <dgm:presLayoutVars>
          <dgm:bulletEnabled val="1"/>
        </dgm:presLayoutVars>
      </dgm:prSet>
      <dgm:spPr/>
    </dgm:pt>
    <dgm:pt modelId="{B5535AC0-44E7-1F46-9412-BD8161A39472}" type="pres">
      <dgm:prSet presAssocID="{81243E58-515F-CB4C-869C-50EAFB4A93E0}" presName="line3" presStyleLbl="callout" presStyleIdx="4" presStyleCnt="8"/>
      <dgm:spPr>
        <a:ln>
          <a:solidFill>
            <a:srgbClr val="536DA6"/>
          </a:solidFill>
        </a:ln>
      </dgm:spPr>
    </dgm:pt>
    <dgm:pt modelId="{A89DDAC6-D038-004C-9A58-858684C9FF86}" type="pres">
      <dgm:prSet presAssocID="{81243E58-515F-CB4C-869C-50EAFB4A93E0}" presName="d3" presStyleLbl="callout" presStyleIdx="5" presStyleCnt="8"/>
      <dgm:spPr>
        <a:ln>
          <a:solidFill>
            <a:srgbClr val="536DA6"/>
          </a:solidFill>
        </a:ln>
      </dgm:spPr>
    </dgm:pt>
    <dgm:pt modelId="{E0436AEE-3B73-8D42-A114-7C0DA0141F07}" type="pres">
      <dgm:prSet presAssocID="{4EC204D6-245C-6943-B102-20E2AED6C1B1}" presName="circle4" presStyleLbl="lnNode1" presStyleIdx="3" presStyleCnt="4"/>
      <dgm:spPr>
        <a:noFill/>
        <a:ln>
          <a:solidFill>
            <a:srgbClr val="002060"/>
          </a:solidFill>
        </a:ln>
      </dgm:spPr>
    </dgm:pt>
    <dgm:pt modelId="{E2A69AF2-5CDD-3C4E-8966-DA0AAE239FDF}" type="pres">
      <dgm:prSet presAssocID="{4EC204D6-245C-6943-B102-20E2AED6C1B1}" presName="text4" presStyleLbl="revTx" presStyleIdx="3" presStyleCnt="4">
        <dgm:presLayoutVars>
          <dgm:bulletEnabled val="1"/>
        </dgm:presLayoutVars>
      </dgm:prSet>
      <dgm:spPr/>
    </dgm:pt>
    <dgm:pt modelId="{7FC18D12-1178-154E-A118-8D1623AF58BD}" type="pres">
      <dgm:prSet presAssocID="{4EC204D6-245C-6943-B102-20E2AED6C1B1}" presName="line4" presStyleLbl="callout" presStyleIdx="6" presStyleCnt="8"/>
      <dgm:spPr>
        <a:ln>
          <a:solidFill>
            <a:srgbClr val="536DA6"/>
          </a:solidFill>
        </a:ln>
      </dgm:spPr>
    </dgm:pt>
    <dgm:pt modelId="{9BD83F33-F8E4-944C-828B-5273913F9EF8}" type="pres">
      <dgm:prSet presAssocID="{4EC204D6-245C-6943-B102-20E2AED6C1B1}" presName="d4" presStyleLbl="callout" presStyleIdx="7" presStyleCnt="8"/>
      <dgm:spPr>
        <a:ln>
          <a:solidFill>
            <a:srgbClr val="536DA6"/>
          </a:solidFill>
        </a:ln>
      </dgm:spPr>
    </dgm:pt>
  </dgm:ptLst>
  <dgm:cxnLst>
    <dgm:cxn modelId="{98942235-E5EE-FC4C-AF94-6971BD5A2915}" type="presOf" srcId="{3E1D5B58-7357-0F45-880D-D03D6D1D825A}" destId="{689FEC14-CCA1-7C48-AEB4-52777DF3575A}" srcOrd="0" destOrd="0" presId="urn:microsoft.com/office/officeart/2005/8/layout/target1"/>
    <dgm:cxn modelId="{257A8339-7282-254E-ACD4-559C54124B59}" srcId="{5BA382C2-966B-A34A-9616-3F3753C043F9}" destId="{4EC204D6-245C-6943-B102-20E2AED6C1B1}" srcOrd="3" destOrd="0" parTransId="{A2F7BD58-A145-AF43-B17A-CCE50B3AA501}" sibTransId="{36D93E39-3958-F049-9360-92F8D8D55990}"/>
    <dgm:cxn modelId="{96F5A939-DB49-6B46-BA15-7565378F4C57}" type="presOf" srcId="{7344EC74-3A56-D14B-883B-8E368CED157E}" destId="{22CD8816-25C7-774D-8BA0-9B84278A1FEF}" srcOrd="0" destOrd="0" presId="urn:microsoft.com/office/officeart/2005/8/layout/target1"/>
    <dgm:cxn modelId="{CF409950-2024-8443-B576-3771328F3D2B}" srcId="{5BA382C2-966B-A34A-9616-3F3753C043F9}" destId="{3E1D5B58-7357-0F45-880D-D03D6D1D825A}" srcOrd="0" destOrd="0" parTransId="{54E51A3A-0317-B942-A281-4E5731CABFB9}" sibTransId="{4F61A5BA-BD7E-184A-A087-0C7351CBACFC}"/>
    <dgm:cxn modelId="{01D0BB79-A531-E841-AF9E-5ABBF4DE615F}" type="presOf" srcId="{4EC204D6-245C-6943-B102-20E2AED6C1B1}" destId="{E2A69AF2-5CDD-3C4E-8966-DA0AAE239FDF}" srcOrd="0" destOrd="0" presId="urn:microsoft.com/office/officeart/2005/8/layout/target1"/>
    <dgm:cxn modelId="{4EAEC894-FAFB-E644-AA78-F02789C7B1D6}" type="presOf" srcId="{81243E58-515F-CB4C-869C-50EAFB4A93E0}" destId="{D8259889-E9AF-C441-982A-FE9F2E7599E8}" srcOrd="0" destOrd="0" presId="urn:microsoft.com/office/officeart/2005/8/layout/target1"/>
    <dgm:cxn modelId="{0EEBC09F-D797-394C-A4E0-03B00A6172BC}" type="presOf" srcId="{5BA382C2-966B-A34A-9616-3F3753C043F9}" destId="{A5EDA647-327F-3D4A-A5E4-BE7D477E778A}" srcOrd="0" destOrd="0" presId="urn:microsoft.com/office/officeart/2005/8/layout/target1"/>
    <dgm:cxn modelId="{66C793A2-EED8-0C4B-986B-19DA2403C682}" srcId="{5BA382C2-966B-A34A-9616-3F3753C043F9}" destId="{7344EC74-3A56-D14B-883B-8E368CED157E}" srcOrd="1" destOrd="0" parTransId="{9A1D4454-49D5-DE4E-9263-CE04AEDFD792}" sibTransId="{716FC12A-824A-2447-9A77-8A47F429E15A}"/>
    <dgm:cxn modelId="{1AD527B2-E181-B343-85AF-1448491E3D0F}" srcId="{5BA382C2-966B-A34A-9616-3F3753C043F9}" destId="{81243E58-515F-CB4C-869C-50EAFB4A93E0}" srcOrd="2" destOrd="0" parTransId="{AB5C61C4-3C4F-0F43-AEFD-88F342E412E5}" sibTransId="{E176311F-12AB-FD43-BD2F-3FD9BB5141EF}"/>
    <dgm:cxn modelId="{17F55077-DD02-2A40-8BD2-F2A334C0782A}" type="presParOf" srcId="{A5EDA647-327F-3D4A-A5E4-BE7D477E778A}" destId="{BD761732-5FB3-7045-9808-DBE3389342B9}" srcOrd="0" destOrd="0" presId="urn:microsoft.com/office/officeart/2005/8/layout/target1"/>
    <dgm:cxn modelId="{5FA0E9CA-2003-084C-A302-35D8EC4800EA}" type="presParOf" srcId="{A5EDA647-327F-3D4A-A5E4-BE7D477E778A}" destId="{689FEC14-CCA1-7C48-AEB4-52777DF3575A}" srcOrd="1" destOrd="0" presId="urn:microsoft.com/office/officeart/2005/8/layout/target1"/>
    <dgm:cxn modelId="{D2C16980-8BD0-9B40-8473-5FEDDD58E973}" type="presParOf" srcId="{A5EDA647-327F-3D4A-A5E4-BE7D477E778A}" destId="{F7718904-6DC6-0A43-B8D0-D6C6865D9F40}" srcOrd="2" destOrd="0" presId="urn:microsoft.com/office/officeart/2005/8/layout/target1"/>
    <dgm:cxn modelId="{B83D2E20-EE02-C94F-8DEE-9A8757B7BAF9}" type="presParOf" srcId="{A5EDA647-327F-3D4A-A5E4-BE7D477E778A}" destId="{8C1C7826-C37B-9C4A-A895-E5C03C569F03}" srcOrd="3" destOrd="0" presId="urn:microsoft.com/office/officeart/2005/8/layout/target1"/>
    <dgm:cxn modelId="{67CCBD65-D541-6540-B5A6-6940528D2A96}" type="presParOf" srcId="{A5EDA647-327F-3D4A-A5E4-BE7D477E778A}" destId="{478329A1-074A-194A-93DC-57ED8BE1A320}" srcOrd="4" destOrd="0" presId="urn:microsoft.com/office/officeart/2005/8/layout/target1"/>
    <dgm:cxn modelId="{06079F6A-036C-5149-A1D2-883B65AE9E02}" type="presParOf" srcId="{A5EDA647-327F-3D4A-A5E4-BE7D477E778A}" destId="{22CD8816-25C7-774D-8BA0-9B84278A1FEF}" srcOrd="5" destOrd="0" presId="urn:microsoft.com/office/officeart/2005/8/layout/target1"/>
    <dgm:cxn modelId="{D307D85A-D796-D149-8223-40BB002E4CFF}" type="presParOf" srcId="{A5EDA647-327F-3D4A-A5E4-BE7D477E778A}" destId="{B5BE64CB-D071-2949-97BA-4C4D38809629}" srcOrd="6" destOrd="0" presId="urn:microsoft.com/office/officeart/2005/8/layout/target1"/>
    <dgm:cxn modelId="{1AB4FC25-77A3-3747-B434-F20B6F01D7DB}" type="presParOf" srcId="{A5EDA647-327F-3D4A-A5E4-BE7D477E778A}" destId="{DD0939C0-BEFD-9348-BBB5-2680B4938B15}" srcOrd="7" destOrd="0" presId="urn:microsoft.com/office/officeart/2005/8/layout/target1"/>
    <dgm:cxn modelId="{53CDAD4F-8B57-3249-92E5-F5FF025F4E6D}" type="presParOf" srcId="{A5EDA647-327F-3D4A-A5E4-BE7D477E778A}" destId="{D26B13A6-A1FA-DE4A-9924-F3497C81D3EB}" srcOrd="8" destOrd="0" presId="urn:microsoft.com/office/officeart/2005/8/layout/target1"/>
    <dgm:cxn modelId="{D7094E4F-F37E-EC4F-B78C-F93718F0BBE9}" type="presParOf" srcId="{A5EDA647-327F-3D4A-A5E4-BE7D477E778A}" destId="{D8259889-E9AF-C441-982A-FE9F2E7599E8}" srcOrd="9" destOrd="0" presId="urn:microsoft.com/office/officeart/2005/8/layout/target1"/>
    <dgm:cxn modelId="{A9FD5998-774A-054F-BD77-1572076B3B91}" type="presParOf" srcId="{A5EDA647-327F-3D4A-A5E4-BE7D477E778A}" destId="{B5535AC0-44E7-1F46-9412-BD8161A39472}" srcOrd="10" destOrd="0" presId="urn:microsoft.com/office/officeart/2005/8/layout/target1"/>
    <dgm:cxn modelId="{2B7B7356-6CEB-A44C-8A8A-75254FB9D0D2}" type="presParOf" srcId="{A5EDA647-327F-3D4A-A5E4-BE7D477E778A}" destId="{A89DDAC6-D038-004C-9A58-858684C9FF86}" srcOrd="11" destOrd="0" presId="urn:microsoft.com/office/officeart/2005/8/layout/target1"/>
    <dgm:cxn modelId="{02A1F39F-657B-284C-A6B6-3A4150D7EF5E}" type="presParOf" srcId="{A5EDA647-327F-3D4A-A5E4-BE7D477E778A}" destId="{E0436AEE-3B73-8D42-A114-7C0DA0141F07}" srcOrd="12" destOrd="0" presId="urn:microsoft.com/office/officeart/2005/8/layout/target1"/>
    <dgm:cxn modelId="{B46FDCEB-224D-704D-AF94-34E6CEF84FD0}" type="presParOf" srcId="{A5EDA647-327F-3D4A-A5E4-BE7D477E778A}" destId="{E2A69AF2-5CDD-3C4E-8966-DA0AAE239FDF}" srcOrd="13" destOrd="0" presId="urn:microsoft.com/office/officeart/2005/8/layout/target1"/>
    <dgm:cxn modelId="{B0FCEDA9-0FDB-C449-9F88-26800F653C3C}" type="presParOf" srcId="{A5EDA647-327F-3D4A-A5E4-BE7D477E778A}" destId="{7FC18D12-1178-154E-A118-8D1623AF58BD}" srcOrd="14" destOrd="0" presId="urn:microsoft.com/office/officeart/2005/8/layout/target1"/>
    <dgm:cxn modelId="{FBE84538-1C0D-304F-96A3-E8E4C879EAF6}" type="presParOf" srcId="{A5EDA647-327F-3D4A-A5E4-BE7D477E778A}" destId="{9BD83F33-F8E4-944C-828B-5273913F9EF8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EFE2A-9421-4DCD-B6C4-B04D857857DF}">
      <dsp:nvSpPr>
        <dsp:cNvPr id="0" name=""/>
        <dsp:cNvSpPr/>
      </dsp:nvSpPr>
      <dsp:spPr>
        <a:xfrm>
          <a:off x="-4824390" y="-739382"/>
          <a:ext cx="5746104" cy="5746104"/>
        </a:xfrm>
        <a:prstGeom prst="blockArc">
          <a:avLst>
            <a:gd name="adj1" fmla="val 18900000"/>
            <a:gd name="adj2" fmla="val 2700000"/>
            <a:gd name="adj3" fmla="val 376"/>
          </a:avLst>
        </a:prstGeom>
        <a:noFill/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9615F-4120-447F-9D23-3FFD80174D47}">
      <dsp:nvSpPr>
        <dsp:cNvPr id="0" name=""/>
        <dsp:cNvSpPr/>
      </dsp:nvSpPr>
      <dsp:spPr>
        <a:xfrm>
          <a:off x="482700" y="328073"/>
          <a:ext cx="10371479" cy="656487"/>
        </a:xfrm>
        <a:prstGeom prst="rect">
          <a:avLst/>
        </a:prstGeom>
        <a:noFill/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08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</a:rPr>
            <a:t>Внешнее деструктивное информационно-психологическое воздействие на школьную молодежь, недостаток мировоззренческого, ценностного и воспитательного компонентов в современной школе</a:t>
          </a:r>
        </a:p>
      </dsp:txBody>
      <dsp:txXfrm>
        <a:off x="482700" y="328073"/>
        <a:ext cx="10371479" cy="656487"/>
      </dsp:txXfrm>
    </dsp:sp>
    <dsp:sp modelId="{94CD780E-9310-4728-A9B4-CCF2F0DD4DB8}">
      <dsp:nvSpPr>
        <dsp:cNvPr id="0" name=""/>
        <dsp:cNvSpPr/>
      </dsp:nvSpPr>
      <dsp:spPr>
        <a:xfrm>
          <a:off x="72395" y="246012"/>
          <a:ext cx="820609" cy="8206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974C8-DC89-4542-8440-6E545BB3DEEE}">
      <dsp:nvSpPr>
        <dsp:cNvPr id="0" name=""/>
        <dsp:cNvSpPr/>
      </dsp:nvSpPr>
      <dsp:spPr>
        <a:xfrm>
          <a:off x="859079" y="1312975"/>
          <a:ext cx="9995099" cy="656487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08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</a:rPr>
            <a:t>Негативные эффекты цифровизации школьного образования, риски стремительного развития искусственного интеллекта, цифровое неравенство</a:t>
          </a:r>
        </a:p>
      </dsp:txBody>
      <dsp:txXfrm>
        <a:off x="859079" y="1312975"/>
        <a:ext cx="9995099" cy="656487"/>
      </dsp:txXfrm>
    </dsp:sp>
    <dsp:sp modelId="{805B7D1A-25E0-41A0-BA9A-5585D68BF479}">
      <dsp:nvSpPr>
        <dsp:cNvPr id="0" name=""/>
        <dsp:cNvSpPr/>
      </dsp:nvSpPr>
      <dsp:spPr>
        <a:xfrm>
          <a:off x="448775" y="1230914"/>
          <a:ext cx="820609" cy="8206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4FC28-9139-432E-BD07-9C76C397AB47}">
      <dsp:nvSpPr>
        <dsp:cNvPr id="0" name=""/>
        <dsp:cNvSpPr/>
      </dsp:nvSpPr>
      <dsp:spPr>
        <a:xfrm>
          <a:off x="859079" y="2297877"/>
          <a:ext cx="9995099" cy="656487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08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</a:rPr>
            <a:t>Технологическая и материальная обеспеченность современного образовательного процесса в школе, запрос на развитие школьной инфраструктуры</a:t>
          </a:r>
        </a:p>
      </dsp:txBody>
      <dsp:txXfrm>
        <a:off x="859079" y="2297877"/>
        <a:ext cx="9995099" cy="656487"/>
      </dsp:txXfrm>
    </dsp:sp>
    <dsp:sp modelId="{829B814F-7286-421F-9AEA-9EF59FAA6134}">
      <dsp:nvSpPr>
        <dsp:cNvPr id="0" name=""/>
        <dsp:cNvSpPr/>
      </dsp:nvSpPr>
      <dsp:spPr>
        <a:xfrm>
          <a:off x="448775" y="2215816"/>
          <a:ext cx="820609" cy="8206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A6D82-62DC-49A3-8E29-7DE3650F12A0}">
      <dsp:nvSpPr>
        <dsp:cNvPr id="0" name=""/>
        <dsp:cNvSpPr/>
      </dsp:nvSpPr>
      <dsp:spPr>
        <a:xfrm>
          <a:off x="482700" y="3282779"/>
          <a:ext cx="10371479" cy="656487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087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</a:rPr>
            <a:t>Недостаток кадров, увеличение запроса на подготовку квалифицированных педагогов, учителей-наставников, учителей-воспитателей, учителей будущего</a:t>
          </a:r>
        </a:p>
      </dsp:txBody>
      <dsp:txXfrm>
        <a:off x="482700" y="3282779"/>
        <a:ext cx="10371479" cy="656487"/>
      </dsp:txXfrm>
    </dsp:sp>
    <dsp:sp modelId="{2707F807-7DE5-4011-A9F3-284D7C80C700}">
      <dsp:nvSpPr>
        <dsp:cNvPr id="0" name=""/>
        <dsp:cNvSpPr/>
      </dsp:nvSpPr>
      <dsp:spPr>
        <a:xfrm>
          <a:off x="72395" y="3200718"/>
          <a:ext cx="820609" cy="8206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5592E-3DAB-084E-807C-927FCBC70312}">
      <dsp:nvSpPr>
        <dsp:cNvPr id="0" name=""/>
        <dsp:cNvSpPr/>
      </dsp:nvSpPr>
      <dsp:spPr>
        <a:xfrm>
          <a:off x="-5277144" y="-808213"/>
          <a:ext cx="6283944" cy="6283944"/>
        </a:xfrm>
        <a:prstGeom prst="blockArc">
          <a:avLst>
            <a:gd name="adj1" fmla="val 18900000"/>
            <a:gd name="adj2" fmla="val 2700000"/>
            <a:gd name="adj3" fmla="val 344"/>
          </a:avLst>
        </a:prstGeom>
        <a:noFill/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42AD31-D792-4FEF-87DD-B793C67E4D18}">
      <dsp:nvSpPr>
        <dsp:cNvPr id="0" name=""/>
        <dsp:cNvSpPr/>
      </dsp:nvSpPr>
      <dsp:spPr>
        <a:xfrm>
          <a:off x="440306" y="291626"/>
          <a:ext cx="10407552" cy="583626"/>
        </a:xfrm>
        <a:prstGeom prst="rect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325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Указ Президента РФ «О стратегии национальной безопасности Российской Федерации» (от 02.07.2021 № 400);</a:t>
          </a:r>
        </a:p>
      </dsp:txBody>
      <dsp:txXfrm>
        <a:off x="440306" y="291626"/>
        <a:ext cx="10407552" cy="583626"/>
      </dsp:txXfrm>
    </dsp:sp>
    <dsp:sp modelId="{73EFEBEE-D4B9-E544-A2DC-FD49E85A652D}">
      <dsp:nvSpPr>
        <dsp:cNvPr id="0" name=""/>
        <dsp:cNvSpPr/>
      </dsp:nvSpPr>
      <dsp:spPr>
        <a:xfrm>
          <a:off x="75540" y="218673"/>
          <a:ext cx="729533" cy="7295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CE0B1D-CDA3-4245-8D80-9694713D3591}">
      <dsp:nvSpPr>
        <dsp:cNvPr id="0" name=""/>
        <dsp:cNvSpPr/>
      </dsp:nvSpPr>
      <dsp:spPr>
        <a:xfrm>
          <a:off x="858516" y="1166786"/>
          <a:ext cx="9989342" cy="583626"/>
        </a:xfrm>
        <a:prstGeom prst="rect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325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Указ Президента РФ «Об утверждении Основ государственной политики по сохранению и укреплению традиционных российских духовно-нравственных ценностей» (от 09.11.2022 № 809);</a:t>
          </a:r>
        </a:p>
      </dsp:txBody>
      <dsp:txXfrm>
        <a:off x="858516" y="1166786"/>
        <a:ext cx="9989342" cy="583626"/>
      </dsp:txXfrm>
    </dsp:sp>
    <dsp:sp modelId="{BACCDB83-3994-EC4E-9BC1-2CE5D24F5D9F}">
      <dsp:nvSpPr>
        <dsp:cNvPr id="0" name=""/>
        <dsp:cNvSpPr/>
      </dsp:nvSpPr>
      <dsp:spPr>
        <a:xfrm>
          <a:off x="493750" y="1093832"/>
          <a:ext cx="729533" cy="7295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64015-D42F-42CD-8A09-A0B1A6F9437C}">
      <dsp:nvSpPr>
        <dsp:cNvPr id="0" name=""/>
        <dsp:cNvSpPr/>
      </dsp:nvSpPr>
      <dsp:spPr>
        <a:xfrm>
          <a:off x="986873" y="2041945"/>
          <a:ext cx="9860986" cy="583626"/>
        </a:xfrm>
        <a:prstGeom prst="rect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325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Указ Президента РФ «Об утверждении Основ государственной культурной политики» (от 24.12.2014 № 808);</a:t>
          </a:r>
        </a:p>
      </dsp:txBody>
      <dsp:txXfrm>
        <a:off x="986873" y="2041945"/>
        <a:ext cx="9860986" cy="583626"/>
      </dsp:txXfrm>
    </dsp:sp>
    <dsp:sp modelId="{1E904078-789F-5841-A6AD-1871F03057F6}">
      <dsp:nvSpPr>
        <dsp:cNvPr id="0" name=""/>
        <dsp:cNvSpPr/>
      </dsp:nvSpPr>
      <dsp:spPr>
        <a:xfrm>
          <a:off x="622106" y="1968992"/>
          <a:ext cx="729533" cy="7295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A777C-9267-4DAE-88D0-880CE2399C01}">
      <dsp:nvSpPr>
        <dsp:cNvPr id="0" name=""/>
        <dsp:cNvSpPr/>
      </dsp:nvSpPr>
      <dsp:spPr>
        <a:xfrm>
          <a:off x="858516" y="2917105"/>
          <a:ext cx="9989342" cy="583626"/>
        </a:xfrm>
        <a:prstGeom prst="rect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325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Распоряжение Правительства РФ «Об утверждении Стратегии развития воспитания в Российской Федерации на период до 2025 года» (от 29.05.2015 № 996);</a:t>
          </a:r>
        </a:p>
      </dsp:txBody>
      <dsp:txXfrm>
        <a:off x="858516" y="2917105"/>
        <a:ext cx="9989342" cy="583626"/>
      </dsp:txXfrm>
    </dsp:sp>
    <dsp:sp modelId="{6033C0B0-79FA-6F41-9E61-87485222B78B}">
      <dsp:nvSpPr>
        <dsp:cNvPr id="0" name=""/>
        <dsp:cNvSpPr/>
      </dsp:nvSpPr>
      <dsp:spPr>
        <a:xfrm>
          <a:off x="493750" y="2844152"/>
          <a:ext cx="729533" cy="7295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B6DD1-4549-4847-B75B-EB26722F9B51}">
      <dsp:nvSpPr>
        <dsp:cNvPr id="0" name=""/>
        <dsp:cNvSpPr/>
      </dsp:nvSpPr>
      <dsp:spPr>
        <a:xfrm>
          <a:off x="440306" y="3792265"/>
          <a:ext cx="10407552" cy="583626"/>
        </a:xfrm>
        <a:prstGeom prst="rect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3253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Распоряжение Правительства РФ «Об утверждении </a:t>
          </a:r>
          <a:r>
            <a:rPr lang="ru-RU" sz="1300" b="0" kern="120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Концепции информационной безопасности детей в РФ</a:t>
          </a:r>
          <a:r>
            <a:rPr lang="ru-RU" sz="1300" kern="1200" dirty="0">
              <a:solidFill>
                <a:srgbClr val="536DA6"/>
              </a:solidFill>
              <a:latin typeface="Arial Black" panose="020B0A04020102020204" pitchFamily="34" charset="0"/>
              <a:cs typeface="Arial" panose="020B0604020202020204" pitchFamily="34" charset="0"/>
            </a:rPr>
            <a:t>» (от 28.04.2023 № 1105-р).</a:t>
          </a:r>
        </a:p>
      </dsp:txBody>
      <dsp:txXfrm>
        <a:off x="440306" y="3792265"/>
        <a:ext cx="10407552" cy="583626"/>
      </dsp:txXfrm>
    </dsp:sp>
    <dsp:sp modelId="{70E020AB-B752-B14A-A8FB-C1D3F674FE50}">
      <dsp:nvSpPr>
        <dsp:cNvPr id="0" name=""/>
        <dsp:cNvSpPr/>
      </dsp:nvSpPr>
      <dsp:spPr>
        <a:xfrm>
          <a:off x="75540" y="3719311"/>
          <a:ext cx="729533" cy="7295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EFE2A-9421-4DCD-B6C4-B04D857857DF}">
      <dsp:nvSpPr>
        <dsp:cNvPr id="0" name=""/>
        <dsp:cNvSpPr/>
      </dsp:nvSpPr>
      <dsp:spPr>
        <a:xfrm>
          <a:off x="-5628054" y="-861560"/>
          <a:ext cx="6700799" cy="6700799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9615F-4120-447F-9D23-3FFD80174D47}">
      <dsp:nvSpPr>
        <dsp:cNvPr id="0" name=""/>
        <dsp:cNvSpPr/>
      </dsp:nvSpPr>
      <dsp:spPr>
        <a:xfrm>
          <a:off x="399777" y="262124"/>
          <a:ext cx="10573778" cy="524049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6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536DA6"/>
              </a:solidFill>
              <a:latin typeface="Arial Black" panose="020B0A04020102020204" pitchFamily="34" charset="0"/>
            </a:rPr>
            <a:t>Реализация системных мер по защите детей и подростков от деструктивной информации в цифровом пространстве, совершенствование механизмов регулирования цифровых коммуникаций молодежи</a:t>
          </a:r>
        </a:p>
      </dsp:txBody>
      <dsp:txXfrm>
        <a:off x="399777" y="262124"/>
        <a:ext cx="10573778" cy="524049"/>
      </dsp:txXfrm>
    </dsp:sp>
    <dsp:sp modelId="{94CD780E-9310-4728-A9B4-CCF2F0DD4DB8}">
      <dsp:nvSpPr>
        <dsp:cNvPr id="0" name=""/>
        <dsp:cNvSpPr/>
      </dsp:nvSpPr>
      <dsp:spPr>
        <a:xfrm>
          <a:off x="72246" y="196618"/>
          <a:ext cx="655062" cy="65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974C8-DC89-4542-8440-6E545BB3DEEE}">
      <dsp:nvSpPr>
        <dsp:cNvPr id="0" name=""/>
        <dsp:cNvSpPr/>
      </dsp:nvSpPr>
      <dsp:spPr>
        <a:xfrm>
          <a:off x="830844" y="1048099"/>
          <a:ext cx="10142712" cy="524049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6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536DA6"/>
              </a:solidFill>
              <a:latin typeface="Arial Black" panose="020B0A04020102020204" pitchFamily="34" charset="0"/>
            </a:rPr>
            <a:t>Усиление государственной ценностной политики в системе школьного образования: унификация образовательных стандартов, качественное обновление учебных и методических материалов, внедрение курса «Разговоры о важном»</a:t>
          </a:r>
        </a:p>
      </dsp:txBody>
      <dsp:txXfrm>
        <a:off x="830844" y="1048099"/>
        <a:ext cx="10142712" cy="524049"/>
      </dsp:txXfrm>
    </dsp:sp>
    <dsp:sp modelId="{805B7D1A-25E0-41A0-BA9A-5585D68BF479}">
      <dsp:nvSpPr>
        <dsp:cNvPr id="0" name=""/>
        <dsp:cNvSpPr/>
      </dsp:nvSpPr>
      <dsp:spPr>
        <a:xfrm>
          <a:off x="503313" y="982593"/>
          <a:ext cx="655062" cy="65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EDCD32-CF10-0D4C-8363-52E3F760385E}">
      <dsp:nvSpPr>
        <dsp:cNvPr id="0" name=""/>
        <dsp:cNvSpPr/>
      </dsp:nvSpPr>
      <dsp:spPr>
        <a:xfrm>
          <a:off x="1027960" y="1834075"/>
          <a:ext cx="9945596" cy="524049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6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536DA6"/>
              </a:solidFill>
              <a:latin typeface="Arial Black" panose="020B0A04020102020204" pitchFamily="34" charset="0"/>
            </a:rPr>
            <a:t>Защита статуса русского языка как государственного, политика по сохранению литературного русского языка, избавление от иностранных заимствований, в том числе посредством совершенствования школьных курсов русского языка и литературы</a:t>
          </a:r>
        </a:p>
      </dsp:txBody>
      <dsp:txXfrm>
        <a:off x="1027960" y="1834075"/>
        <a:ext cx="9945596" cy="524049"/>
      </dsp:txXfrm>
    </dsp:sp>
    <dsp:sp modelId="{7F8DAC8C-26D1-094F-BB0D-D132B6E27E2F}">
      <dsp:nvSpPr>
        <dsp:cNvPr id="0" name=""/>
        <dsp:cNvSpPr/>
      </dsp:nvSpPr>
      <dsp:spPr>
        <a:xfrm>
          <a:off x="700429" y="1768568"/>
          <a:ext cx="655062" cy="65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B900F-A25E-594A-9EBD-CC134C0E4388}">
      <dsp:nvSpPr>
        <dsp:cNvPr id="0" name=""/>
        <dsp:cNvSpPr/>
      </dsp:nvSpPr>
      <dsp:spPr>
        <a:xfrm>
          <a:off x="1027960" y="2619552"/>
          <a:ext cx="9945596" cy="524049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6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536DA6"/>
              </a:solidFill>
              <a:latin typeface="Arial Black" panose="020B0A04020102020204" pitchFamily="34" charset="0"/>
            </a:rPr>
            <a:t>Внедрение воспитательного компонента в систему школьного образования, закрепление должности советника директоров по воспитательной работе в школах, учреждение еженедельной </a:t>
          </a:r>
          <a:r>
            <a:rPr lang="ru-RU" sz="1100" b="0" i="0" u="none" kern="1200" dirty="0">
              <a:solidFill>
                <a:srgbClr val="536DA6"/>
              </a:solidFill>
              <a:latin typeface="Arial Black" panose="020B0A04020102020204" pitchFamily="34" charset="0"/>
            </a:rPr>
            <a:t>церемонии подъема государственного флага России, активизация внешкольной активности обучающихся, развитие образовательного туризма</a:t>
          </a:r>
          <a:endParaRPr lang="ru-RU" sz="1100" kern="1200" dirty="0">
            <a:solidFill>
              <a:srgbClr val="536DA6"/>
            </a:solidFill>
            <a:latin typeface="Arial Black" panose="020B0A04020102020204" pitchFamily="34" charset="0"/>
          </a:endParaRPr>
        </a:p>
      </dsp:txBody>
      <dsp:txXfrm>
        <a:off x="1027960" y="2619552"/>
        <a:ext cx="9945596" cy="524049"/>
      </dsp:txXfrm>
    </dsp:sp>
    <dsp:sp modelId="{291404CF-F184-9641-9C1B-A095DEB8DBA8}">
      <dsp:nvSpPr>
        <dsp:cNvPr id="0" name=""/>
        <dsp:cNvSpPr/>
      </dsp:nvSpPr>
      <dsp:spPr>
        <a:xfrm>
          <a:off x="700429" y="2554046"/>
          <a:ext cx="655062" cy="65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5E9D1-819A-4847-894D-39A1634B45BB}">
      <dsp:nvSpPr>
        <dsp:cNvPr id="0" name=""/>
        <dsp:cNvSpPr/>
      </dsp:nvSpPr>
      <dsp:spPr>
        <a:xfrm>
          <a:off x="830844" y="3405528"/>
          <a:ext cx="10142712" cy="524049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6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536DA6"/>
              </a:solidFill>
              <a:latin typeface="Arial Black" panose="020B0A04020102020204" pitchFamily="34" charset="0"/>
            </a:rPr>
            <a:t>Обновление инфраструктуры школьного образования: начало строительства и ввод в эксплуатацию новых школ, культурных и досуговых учреждений для школьников, совершенствование материально-технической базы школ в регионах, поддержка сельских школ</a:t>
          </a:r>
        </a:p>
      </dsp:txBody>
      <dsp:txXfrm>
        <a:off x="830844" y="3405528"/>
        <a:ext cx="10142712" cy="524049"/>
      </dsp:txXfrm>
    </dsp:sp>
    <dsp:sp modelId="{829B814F-7286-421F-9AEA-9EF59FAA6134}">
      <dsp:nvSpPr>
        <dsp:cNvPr id="0" name=""/>
        <dsp:cNvSpPr/>
      </dsp:nvSpPr>
      <dsp:spPr>
        <a:xfrm>
          <a:off x="503313" y="3340021"/>
          <a:ext cx="655062" cy="65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E7F9C-ECB0-1645-B8F1-56B644224A50}">
      <dsp:nvSpPr>
        <dsp:cNvPr id="0" name=""/>
        <dsp:cNvSpPr/>
      </dsp:nvSpPr>
      <dsp:spPr>
        <a:xfrm>
          <a:off x="399777" y="4191503"/>
          <a:ext cx="10573778" cy="524049"/>
        </a:xfrm>
        <a:prstGeom prst="rect">
          <a:avLst/>
        </a:pr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965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rgbClr val="536DA6"/>
              </a:solidFill>
              <a:latin typeface="Arial Black" panose="020B0A04020102020204" pitchFamily="34" charset="0"/>
            </a:rPr>
            <a:t>Развитие системы педагогических вузов, стимулирование активности молодых педагогов, учреждение Года педагога и наставника в России, обновление педагогических программ, укрепление и защита статуса педагога в обществе  </a:t>
          </a:r>
        </a:p>
      </dsp:txBody>
      <dsp:txXfrm>
        <a:off x="399777" y="4191503"/>
        <a:ext cx="10573778" cy="524049"/>
      </dsp:txXfrm>
    </dsp:sp>
    <dsp:sp modelId="{2707F807-7DE5-4011-A9F3-284D7C80C700}">
      <dsp:nvSpPr>
        <dsp:cNvPr id="0" name=""/>
        <dsp:cNvSpPr/>
      </dsp:nvSpPr>
      <dsp:spPr>
        <a:xfrm>
          <a:off x="72246" y="4125997"/>
          <a:ext cx="655062" cy="655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36AEE-3B73-8D42-A114-7C0DA0141F07}">
      <dsp:nvSpPr>
        <dsp:cNvPr id="0" name=""/>
        <dsp:cNvSpPr/>
      </dsp:nvSpPr>
      <dsp:spPr>
        <a:xfrm>
          <a:off x="117604" y="1036056"/>
          <a:ext cx="3108169" cy="3108169"/>
        </a:xfrm>
        <a:prstGeom prst="ellipse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6B13A6-A1FA-DE4A-9924-F3497C81D3EB}">
      <dsp:nvSpPr>
        <dsp:cNvPr id="0" name=""/>
        <dsp:cNvSpPr/>
      </dsp:nvSpPr>
      <dsp:spPr>
        <a:xfrm>
          <a:off x="561813" y="1480265"/>
          <a:ext cx="2219751" cy="2219751"/>
        </a:xfrm>
        <a:prstGeom prst="ellipse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8329A1-074A-194A-93DC-57ED8BE1A320}">
      <dsp:nvSpPr>
        <dsp:cNvPr id="0" name=""/>
        <dsp:cNvSpPr/>
      </dsp:nvSpPr>
      <dsp:spPr>
        <a:xfrm>
          <a:off x="1005763" y="1924215"/>
          <a:ext cx="1331850" cy="1331850"/>
        </a:xfrm>
        <a:prstGeom prst="ellipse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761732-5FB3-7045-9808-DBE3389342B9}">
      <dsp:nvSpPr>
        <dsp:cNvPr id="0" name=""/>
        <dsp:cNvSpPr/>
      </dsp:nvSpPr>
      <dsp:spPr>
        <a:xfrm>
          <a:off x="1449714" y="2368166"/>
          <a:ext cx="443950" cy="443950"/>
        </a:xfrm>
        <a:prstGeom prst="ellipse">
          <a:avLst/>
        </a:prstGeom>
        <a:noFill/>
        <a:ln w="190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9FEC14-CCA1-7C48-AEB4-52777DF3575A}">
      <dsp:nvSpPr>
        <dsp:cNvPr id="0" name=""/>
        <dsp:cNvSpPr/>
      </dsp:nvSpPr>
      <dsp:spPr>
        <a:xfrm>
          <a:off x="3743802" y="0"/>
          <a:ext cx="1554084" cy="74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</a:rPr>
            <a:t>ядро</a:t>
          </a:r>
        </a:p>
      </dsp:txBody>
      <dsp:txXfrm>
        <a:off x="3743802" y="0"/>
        <a:ext cx="1554084" cy="743370"/>
      </dsp:txXfrm>
    </dsp:sp>
    <dsp:sp modelId="{F7718904-6DC6-0A43-B8D0-D6C6865D9F40}">
      <dsp:nvSpPr>
        <dsp:cNvPr id="0" name=""/>
        <dsp:cNvSpPr/>
      </dsp:nvSpPr>
      <dsp:spPr>
        <a:xfrm>
          <a:off x="3355281" y="371685"/>
          <a:ext cx="38852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1C7826-C37B-9C4A-A895-E5C03C569F03}">
      <dsp:nvSpPr>
        <dsp:cNvPr id="0" name=""/>
        <dsp:cNvSpPr/>
      </dsp:nvSpPr>
      <dsp:spPr>
        <a:xfrm rot="5400000">
          <a:off x="1402314" y="616453"/>
          <a:ext cx="2196439" cy="1709493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CD8816-25C7-774D-8BA0-9B84278A1FEF}">
      <dsp:nvSpPr>
        <dsp:cNvPr id="0" name=""/>
        <dsp:cNvSpPr/>
      </dsp:nvSpPr>
      <dsp:spPr>
        <a:xfrm>
          <a:off x="3570933" y="743370"/>
          <a:ext cx="1899821" cy="74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</a:rPr>
            <a:t>структурный резерв</a:t>
          </a:r>
        </a:p>
      </dsp:txBody>
      <dsp:txXfrm>
        <a:off x="3570933" y="743370"/>
        <a:ext cx="1899821" cy="743370"/>
      </dsp:txXfrm>
    </dsp:sp>
    <dsp:sp modelId="{B5BE64CB-D071-2949-97BA-4C4D38809629}">
      <dsp:nvSpPr>
        <dsp:cNvPr id="0" name=""/>
        <dsp:cNvSpPr/>
      </dsp:nvSpPr>
      <dsp:spPr>
        <a:xfrm>
          <a:off x="3355281" y="1115055"/>
          <a:ext cx="38852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0939C0-BEFD-9348-BBB5-2680B4938B15}">
      <dsp:nvSpPr>
        <dsp:cNvPr id="0" name=""/>
        <dsp:cNvSpPr/>
      </dsp:nvSpPr>
      <dsp:spPr>
        <a:xfrm rot="5400000">
          <a:off x="1782547" y="1347650"/>
          <a:ext cx="1803774" cy="1339103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259889-E9AF-C441-982A-FE9F2E7599E8}">
      <dsp:nvSpPr>
        <dsp:cNvPr id="0" name=""/>
        <dsp:cNvSpPr/>
      </dsp:nvSpPr>
      <dsp:spPr>
        <a:xfrm>
          <a:off x="3743802" y="1486741"/>
          <a:ext cx="1554084" cy="74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</a:rPr>
            <a:t>периферия</a:t>
          </a:r>
        </a:p>
      </dsp:txBody>
      <dsp:txXfrm>
        <a:off x="3743802" y="1486741"/>
        <a:ext cx="1554084" cy="743370"/>
      </dsp:txXfrm>
    </dsp:sp>
    <dsp:sp modelId="{B5535AC0-44E7-1F46-9412-BD8161A39472}">
      <dsp:nvSpPr>
        <dsp:cNvPr id="0" name=""/>
        <dsp:cNvSpPr/>
      </dsp:nvSpPr>
      <dsp:spPr>
        <a:xfrm>
          <a:off x="3355281" y="1858426"/>
          <a:ext cx="38852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9DDAC6-D038-004C-9A58-858684C9FF86}">
      <dsp:nvSpPr>
        <dsp:cNvPr id="0" name=""/>
        <dsp:cNvSpPr/>
      </dsp:nvSpPr>
      <dsp:spPr>
        <a:xfrm rot="5400000">
          <a:off x="2150606" y="2029116"/>
          <a:ext cx="1375883" cy="1033466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A69AF2-5CDD-3C4E-8966-DA0AAE239FDF}">
      <dsp:nvSpPr>
        <dsp:cNvPr id="0" name=""/>
        <dsp:cNvSpPr/>
      </dsp:nvSpPr>
      <dsp:spPr>
        <a:xfrm>
          <a:off x="3743802" y="2230111"/>
          <a:ext cx="1554084" cy="74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rgbClr val="002060"/>
              </a:solidFill>
              <a:latin typeface="Arial Black" panose="020B0A04020102020204" pitchFamily="34" charset="0"/>
            </a:rPr>
            <a:t>«хвост»</a:t>
          </a:r>
        </a:p>
      </dsp:txBody>
      <dsp:txXfrm>
        <a:off x="3743802" y="2230111"/>
        <a:ext cx="1554084" cy="743370"/>
      </dsp:txXfrm>
    </dsp:sp>
    <dsp:sp modelId="{7FC18D12-1178-154E-A118-8D1623AF58BD}">
      <dsp:nvSpPr>
        <dsp:cNvPr id="0" name=""/>
        <dsp:cNvSpPr/>
      </dsp:nvSpPr>
      <dsp:spPr>
        <a:xfrm>
          <a:off x="3355281" y="2601796"/>
          <a:ext cx="388521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D83F33-F8E4-944C-828B-5273913F9EF8}">
      <dsp:nvSpPr>
        <dsp:cNvPr id="0" name=""/>
        <dsp:cNvSpPr/>
      </dsp:nvSpPr>
      <dsp:spPr>
        <a:xfrm rot="5400000">
          <a:off x="2519546" y="2713276"/>
          <a:ext cx="945712" cy="722131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36DA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745A1-9F7A-4BD7-8B1D-4DCCBBC15C2E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F1541-4E9B-4133-99B4-F9BF4E65A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4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151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2066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7051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331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7306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10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2357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9423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246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606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8797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796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270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5516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1541-4E9B-4133-99B4-F9BF4E65AEF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871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1541-4E9B-4133-99B4-F9BF4E65AEF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731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1541-4E9B-4133-99B4-F9BF4E65AEF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106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1541-4E9B-4133-99B4-F9BF4E65AEF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65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024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246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13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91559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126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8734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0944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9850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3071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7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58457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3658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241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0691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162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963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6953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29434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88108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9337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77633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6123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9542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948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006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3676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6597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90815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56160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92389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4045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F1541-4E9B-4133-99B4-F9BF4E65AEF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484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318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561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283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955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A11CE-24AC-4129-860A-A6FE1652B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3C95C7-3F38-478B-9BA3-0E9CA30A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A3CAD-8449-493F-B9BD-C4638B66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14DA-54B5-4327-BFE7-3F72AF9F3423}" type="datetime1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6CCD0-55BC-46E3-B8FE-76C297C53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322E38-B322-4F4C-82D8-97A5BFE6C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5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4FCEB-54D9-485C-8D82-09852F7E1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E32099-F276-4E1E-9CAF-D94BB8A39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236E-7A43-41E2-9DB5-26600BE9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1E0A5-1ED6-4115-87DD-317EB3D7FD21}" type="datetime1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A0D3F-0954-4065-8BE3-59E72D3B9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7AB969-ED33-4016-8780-2B34CF26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0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2C5D00-2DB3-4EE1-83AB-5F83CFDF4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D69E3F9-D3A5-46D4-86EE-70C8D6C9C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850E1E-211C-42AF-9D6D-54AD36B2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C86CD-5BE7-44B2-9AFA-1906212C96B2}" type="datetime1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96DEDE-4BD8-446A-AD29-DBB43AE8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60ADB-4D3C-420F-8533-8AB2C6A2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8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09057-69F4-4D67-A8FE-6EF2B9BE7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703CDC-26BD-4707-8A72-B3A8968DD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D90EE0-5D4B-41E6-822E-5EAF5E84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5534-EFE9-45F1-BBA7-AD8DD05FF639}" type="datetime1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180A21-B32F-4C29-A3B2-21B4D749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8140FB-3F0B-4AA0-B29C-D07F2C76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1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F1D81-6098-4149-9B91-90970048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A2475E-3C81-4162-A1C4-AB1BAFFAE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7D9061-A797-4025-87EE-DD40958A1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86A5-C2E6-49BB-A350-1F7B8759D238}" type="datetime1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40A91F-3132-4865-A52E-A7F33975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7551-D4A0-4179-B128-B7DC190D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4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B2F13-EC22-46B5-A0D0-C1434031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D00F80-FDF9-4888-B25F-24161F6DC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2C93D9-A9D3-4C48-9B28-6976A752D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BD32A0-5D14-4022-BE7A-50006542A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18AD4-FC17-4F15-9475-6443B1236E31}" type="datetime1">
              <a:rPr lang="ru-RU" smtClean="0"/>
              <a:t>13.09.2023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1901E6-B79E-44BA-A3BD-65A9CD2E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EED921-7519-4C9A-9169-49333CEF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3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519D-0030-43B5-B196-7210E04A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CF39C0-1241-4965-B684-9844122F9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D279D4-61C3-47A3-938B-A4B6247C9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3F69C35-AD48-4FD7-9414-D3802C5E2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BDD7EF-0219-4CA8-8377-309DE651C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97027A6-BAD9-49D3-80E4-A12FC2341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50E6-D06C-4472-B696-D356CA1FFF15}" type="datetime1">
              <a:rPr lang="ru-RU" smtClean="0"/>
              <a:t>13.09.2023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4BBE76-0877-4EC0-9DB2-0DF4C1E8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27786E-0B2D-44D6-856E-71B09265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9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7F5FD-149E-445B-9F5D-EF805A3D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5FCADF-B56A-498F-8111-6549BFD0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F0BE-CC07-4A32-B97E-6BA8A6E44BC2}" type="datetime1">
              <a:rPr lang="ru-RU" smtClean="0"/>
              <a:t>13.09.2023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17061F-233B-4B4D-BAD1-E65A95C02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A48561-4E8C-402C-A68D-2EC19B08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6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FE41F8-FE64-4FA6-A1AA-BFB291A2A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15451-8D10-4CC5-AF27-8FD17002B035}" type="datetime1">
              <a:rPr lang="ru-RU" smtClean="0"/>
              <a:t>13.09.2023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33DA02-75A6-47CB-9B55-A577EADD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46FB80-D549-4315-B919-F6234D61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1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90FD8-8BF0-4E5B-803B-2CA82C8C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CF9F0-E373-446D-B6AF-697AC9CDF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859FDE-66F2-46FA-8FBB-728A6883F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DCDACB-AAC7-4333-AE1D-F05F02407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FF46-F3FA-42FF-A35F-5E4F9A89D17A}" type="datetime1">
              <a:rPr lang="ru-RU" smtClean="0"/>
              <a:t>13.09.2023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ED1D8E-CBBC-4EC0-B296-AF9552D56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177E3-075F-4F4A-BEA2-18B4821F2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23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29596-3A62-4D1D-B615-026A6E6D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7ACAF0-7EA1-4C1C-A07F-8580F1B21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6D94C-27F9-4CB7-93DF-3B1933BA5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7EE135-67B0-4FC7-9733-85788F50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F5AF-AADE-441E-A912-20554528605B}" type="datetime1">
              <a:rPr lang="ru-RU" smtClean="0"/>
              <a:t>13.09.2023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F7F769-0533-494D-A10F-7A6AAE84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A67821-DD0C-410C-AC0B-80380BAD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2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A8542-5A21-439F-8E6B-8A7D48956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4C2161-B9EC-449C-905F-177D5D27C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534DD-9B51-4E42-BDEE-F712FD8CF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85B0-B30C-499A-9853-8A01EC126056}" type="datetime1">
              <a:rPr lang="ru-RU" smtClean="0"/>
              <a:t>13.09.2023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A64B0-DE1C-47F0-96FE-54DCEDF2A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27DC87-F993-4FFB-9239-8E0FCC29E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43284-7258-4E9D-A80A-13B3D10892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89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5" Type="http://schemas.openxmlformats.org/officeDocument/2006/relationships/image" Target="../media/image7.png"/><Relationship Id="rId10" Type="http://schemas.microsoft.com/office/2007/relationships/diagramDrawing" Target="../diagrams/drawing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jp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3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7.png"/><Relationship Id="rId5" Type="http://schemas.openxmlformats.org/officeDocument/2006/relationships/image" Target="../media/image35.jpe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4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7.png"/><Relationship Id="rId10" Type="http://schemas.openxmlformats.org/officeDocument/2006/relationships/image" Target="../media/image57.sv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ip-edu.ru/h" TargetMode="External"/><Relationship Id="rId11" Type="http://schemas.openxmlformats.org/officeDocument/2006/relationships/image" Target="../media/image62.svg"/><Relationship Id="rId5" Type="http://schemas.openxmlformats.org/officeDocument/2006/relationships/image" Target="../media/image7.pn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7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7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4.png"/><Relationship Id="rId10" Type="http://schemas.openxmlformats.org/officeDocument/2006/relationships/image" Target="../media/image104.png"/><Relationship Id="rId4" Type="http://schemas.openxmlformats.org/officeDocument/2006/relationships/image" Target="../media/image3.png"/><Relationship Id="rId9" Type="http://schemas.openxmlformats.org/officeDocument/2006/relationships/image" Target="../media/image10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428205" y="2623086"/>
            <a:ext cx="10304953" cy="80558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20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системы образования России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89029" y="395248"/>
            <a:ext cx="6413577" cy="145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1467" b="1" dirty="0">
                <a:solidFill>
                  <a:srgbClr val="002060"/>
                </a:solidFill>
                <a:latin typeface="Century" panose="02040604050505020304" pitchFamily="18" charset="0"/>
              </a:rPr>
              <a:t>Цикл экспертных вебинаров для консультации </a:t>
            </a:r>
          </a:p>
          <a:p>
            <a:pPr algn="l">
              <a:spcBef>
                <a:spcPts val="0"/>
              </a:spcBef>
            </a:pPr>
            <a:r>
              <a:rPr lang="ru-RU" sz="1467" b="1" dirty="0">
                <a:solidFill>
                  <a:srgbClr val="002060"/>
                </a:solidFill>
                <a:latin typeface="Century" panose="02040604050505020304" pitchFamily="18" charset="0"/>
              </a:rPr>
              <a:t>организаций-соискателей, претендующих на статус ФИП </a:t>
            </a:r>
          </a:p>
          <a:p>
            <a:pPr algn="l">
              <a:spcBef>
                <a:spcPts val="0"/>
              </a:spcBef>
            </a:pPr>
            <a:r>
              <a:rPr lang="ru-RU" sz="1467" b="1" dirty="0">
                <a:solidFill>
                  <a:srgbClr val="002060"/>
                </a:solidFill>
                <a:latin typeface="Century" panose="02040604050505020304" pitchFamily="18" charset="0"/>
              </a:rPr>
              <a:t>и действующих ФИП</a:t>
            </a:r>
            <a:endParaRPr sz="1467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46476" y="1832887"/>
            <a:ext cx="4497024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13 сентября 2023 г. </a:t>
            </a:r>
            <a:r>
              <a:rPr lang="ru-RU" sz="1600" dirty="0">
                <a:solidFill>
                  <a:srgbClr val="536DA6"/>
                </a:solidFill>
                <a:latin typeface="Arial Black" panose="020B0A04020102020204" pitchFamily="34" charset="0"/>
              </a:rPr>
              <a:t>Вебинар №1</a:t>
            </a:r>
            <a:endParaRPr lang="ru-RU" sz="1600" b="1" dirty="0">
              <a:solidFill>
                <a:srgbClr val="536DA6"/>
              </a:solidFill>
              <a:latin typeface="Arial Black" panose="020B0A04020102020204" pitchFamily="34" charset="0"/>
            </a:endParaRPr>
          </a:p>
          <a:p>
            <a:endParaRPr lang="ru-RU" sz="1600" b="1" dirty="0">
              <a:solidFill>
                <a:srgbClr val="536DA6"/>
              </a:solidFill>
              <a:latin typeface="Arial Black" panose="020B0A04020102020204" pitchFamily="34" charset="0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1456" y="395248"/>
            <a:ext cx="1463096" cy="1276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4153" y="431133"/>
            <a:ext cx="1110512" cy="106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36101" y="431134"/>
            <a:ext cx="1254532" cy="106992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621802" y="2358215"/>
            <a:ext cx="11065476" cy="60959"/>
          </a:xfrm>
          <a:prstGeom prst="rect">
            <a:avLst/>
          </a:prstGeom>
          <a:solidFill>
            <a:srgbClr val="C93B3B"/>
          </a:solidFill>
          <a:ln w="3175"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504722" y="3538957"/>
            <a:ext cx="3961652" cy="332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" sz="1067" b="1" dirty="0">
                <a:solidFill>
                  <a:srgbClr val="002060"/>
                </a:solidFill>
                <a:latin typeface="Arial Black" panose="020B0A04020102020204" pitchFamily="34" charset="0"/>
              </a:rPr>
              <a:t>ПРИВЕТСТВИЕ:</a:t>
            </a:r>
          </a:p>
          <a:p>
            <a:pPr>
              <a:buClr>
                <a:schemeClr val="dk1"/>
              </a:buClr>
              <a:buSzPts val="1100"/>
            </a:pPr>
            <a:endParaRPr lang="ru" sz="1067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067" b="1" dirty="0">
                <a:solidFill>
                  <a:srgbClr val="002060"/>
                </a:solidFill>
                <a:latin typeface="Century" panose="02040604050505020304" pitchFamily="18" charset="0"/>
              </a:rPr>
              <a:t>А.Г. БЛАГИНИН</a:t>
            </a:r>
            <a:endParaRPr lang="ru-RU" sz="1067" b="1" dirty="0">
              <a:solidFill>
                <a:srgbClr val="536DA6"/>
              </a:solidFill>
              <a:latin typeface="Century" panose="02040604050505020304" pitchFamily="18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000" dirty="0">
                <a:solidFill>
                  <a:srgbClr val="536DA6"/>
                </a:solidFill>
                <a:latin typeface="Century" panose="02040604050505020304" pitchFamily="18" charset="0"/>
              </a:rPr>
              <a:t>Директор Департамента государственной политики и управления в сфере общего образования Министерства просвещения Российской Федерации</a:t>
            </a:r>
            <a:endParaRPr lang="ru-RU" sz="10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1067" b="1" dirty="0">
                <a:solidFill>
                  <a:srgbClr val="002060"/>
                </a:solidFill>
                <a:latin typeface="Century" panose="02040604050505020304" pitchFamily="18" charset="0"/>
              </a:rPr>
              <a:t>А.В. ЛУБКОВ</a:t>
            </a:r>
          </a:p>
          <a:p>
            <a:r>
              <a:rPr lang="ru-RU" sz="1067" dirty="0">
                <a:solidFill>
                  <a:srgbClr val="536DA6"/>
                </a:solidFill>
                <a:latin typeface="Century" panose="02040604050505020304" pitchFamily="18" charset="0"/>
              </a:rPr>
              <a:t>Ректор МПГУ, доктор исторических наук, профессор, академик РАО</a:t>
            </a:r>
          </a:p>
          <a:p>
            <a:endParaRPr lang="ru-RU" sz="1067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107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ПРИГЛАШЕННЫЕ ГОСТИ:</a:t>
            </a:r>
          </a:p>
          <a:p>
            <a:pPr>
              <a:buClr>
                <a:schemeClr val="dk1"/>
              </a:buClr>
              <a:buSzPts val="1100"/>
            </a:pPr>
            <a:endParaRPr lang="ru-RU" sz="107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7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Е.В. БРОДОВСКАЯ</a:t>
            </a:r>
            <a:endParaRPr kumimoji="0" lang="ru-RU" sz="933" b="0" i="0" u="none" strike="noStrike" kern="1200" cap="none" spc="0" normalizeH="0" baseline="0" noProof="0" dirty="0">
              <a:ln>
                <a:noFill/>
              </a:ln>
              <a:solidFill>
                <a:srgbClr val="536DA6"/>
              </a:solidFill>
              <a:effectLst/>
              <a:uLnTx/>
              <a:uFillTx/>
              <a:latin typeface="Century" panose="020406040505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536DA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Доктор политических наук, профессор Департамента политологии, главный научный сотрудник центра политических исследований Финансового университета при Правительстве Российской Федерации, директор Института гуманитарных технологий и социального инжиниринга</a:t>
            </a:r>
          </a:p>
          <a:p>
            <a:pPr algn="ctr">
              <a:buClr>
                <a:schemeClr val="dk1"/>
              </a:buClr>
              <a:buSzPts val="1100"/>
            </a:pPr>
            <a:endParaRPr sz="1333" dirty="0">
              <a:latin typeface="Century" panose="02040604050505020304" pitchFamily="18" charset="0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4372077" y="3538957"/>
            <a:ext cx="7315201" cy="342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ru" sz="1067" b="1" dirty="0">
                <a:solidFill>
                  <a:srgbClr val="002060"/>
                </a:solidFill>
                <a:latin typeface="Arial Black" panose="020B0A04020102020204" pitchFamily="34" charset="0"/>
              </a:rPr>
              <a:t>ПОСТОЯННАЯ ПРОГРАММНАЯ ГРУППА:</a:t>
            </a:r>
          </a:p>
          <a:p>
            <a:endParaRPr lang="ru-RU" sz="1050" b="1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1050" b="1" dirty="0">
                <a:solidFill>
                  <a:srgbClr val="002060"/>
                </a:solidFill>
                <a:latin typeface="Century" panose="02040604050505020304" pitchFamily="18" charset="0"/>
              </a:rPr>
              <a:t>Н.Ю. СКЛЯРОВА </a:t>
            </a:r>
          </a:p>
          <a:p>
            <a:r>
              <a:rPr lang="ru-RU" sz="1050" dirty="0">
                <a:solidFill>
                  <a:srgbClr val="536DA6"/>
                </a:solidFill>
                <a:latin typeface="Century" panose="02040604050505020304" pitchFamily="18" charset="0"/>
              </a:rPr>
              <a:t>Директор ВНМЦ «Философия образования», </a:t>
            </a:r>
          </a:p>
          <a:p>
            <a:r>
              <a:rPr lang="ru-RU" sz="1050" dirty="0">
                <a:solidFill>
                  <a:srgbClr val="536DA6"/>
                </a:solidFill>
                <a:latin typeface="Century" panose="02040604050505020304" pitchFamily="18" charset="0"/>
              </a:rPr>
              <a:t>Первый проректор МПГУ, кандидат педагогических наук</a:t>
            </a:r>
          </a:p>
          <a:p>
            <a:endParaRPr lang="ru-RU" sz="1067" b="1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r>
              <a:rPr lang="ru-RU" sz="1067" b="1" dirty="0">
                <a:solidFill>
                  <a:srgbClr val="002060"/>
                </a:solidFill>
                <a:latin typeface="Century" panose="02040604050505020304" pitchFamily="18" charset="0"/>
              </a:rPr>
              <a:t>М.П. ЛИТВИНЕНКО</a:t>
            </a:r>
          </a:p>
          <a:p>
            <a:r>
              <a:rPr lang="ru-RU" sz="1000" dirty="0" err="1">
                <a:solidFill>
                  <a:srgbClr val="536DA6"/>
                </a:solidFill>
                <a:latin typeface="Century" panose="02040604050505020304" pitchFamily="18" charset="0"/>
              </a:rPr>
              <a:t>к.психол.н</a:t>
            </a:r>
            <a:r>
              <a:rPr lang="ru-RU" sz="1000" dirty="0">
                <a:solidFill>
                  <a:srgbClr val="536DA6"/>
                </a:solidFill>
                <a:latin typeface="Century" panose="02040604050505020304" pitchFamily="18" charset="0"/>
              </a:rPr>
              <a:t>, заместитель директора ВНМЦ «Философия образования» Московского педагогического государственного университета</a:t>
            </a:r>
          </a:p>
          <a:p>
            <a:r>
              <a:rPr lang="ru-RU" sz="1067" b="1" dirty="0">
                <a:solidFill>
                  <a:srgbClr val="002060"/>
                </a:solidFill>
                <a:latin typeface="Century" panose="02040604050505020304" pitchFamily="18" charset="0"/>
              </a:rPr>
              <a:t>В.В. МАЛАНДИН</a:t>
            </a:r>
          </a:p>
          <a:p>
            <a:r>
              <a:rPr lang="ru-RU" sz="1000" dirty="0" err="1">
                <a:solidFill>
                  <a:srgbClr val="536DA6"/>
                </a:solidFill>
                <a:latin typeface="Century" panose="02040604050505020304" pitchFamily="18" charset="0"/>
              </a:rPr>
              <a:t>к.и.н</a:t>
            </a:r>
            <a:r>
              <a:rPr lang="ru-RU" sz="1000" dirty="0">
                <a:solidFill>
                  <a:srgbClr val="536DA6"/>
                </a:solidFill>
                <a:latin typeface="Century" panose="02040604050505020304" pitchFamily="18" charset="0"/>
              </a:rPr>
              <a:t>., директор учебно-научного Центра приоритетных исследований и проблем подготовки научно-педагогических кадров, доцент кафедры истории России Института истории и политики Московского педагогического государственного университета</a:t>
            </a:r>
          </a:p>
          <a:p>
            <a:pPr lvl="0"/>
            <a:r>
              <a:rPr lang="ru-RU" sz="1100" b="1" dirty="0">
                <a:solidFill>
                  <a:srgbClr val="002060"/>
                </a:solidFill>
                <a:latin typeface="Century" panose="02040604050505020304" pitchFamily="18" charset="0"/>
              </a:rPr>
              <a:t>Т.И. МИХАЙЛОВА</a:t>
            </a:r>
          </a:p>
          <a:p>
            <a:pPr lvl="0"/>
            <a:r>
              <a:rPr lang="ru-RU" sz="1000" dirty="0" err="1">
                <a:solidFill>
                  <a:srgbClr val="536DA6"/>
                </a:solidFill>
                <a:latin typeface="Century" panose="02040604050505020304" pitchFamily="18" charset="0"/>
              </a:rPr>
              <a:t>к.пед.н</a:t>
            </a:r>
            <a:r>
              <a:rPr lang="ru-RU" sz="1000" dirty="0">
                <a:solidFill>
                  <a:srgbClr val="536DA6"/>
                </a:solidFill>
                <a:latin typeface="Century" panose="02040604050505020304" pitchFamily="18" charset="0"/>
              </a:rPr>
              <a:t>., начальник Управления профориентации и трудоустройства Московского педагогического государственного университета, рук. профильных психолого-педагогических классов, заслуженный учитель Российской Федерации</a:t>
            </a:r>
          </a:p>
          <a:p>
            <a:r>
              <a:rPr lang="ru-RU" sz="1067" b="1" dirty="0">
                <a:solidFill>
                  <a:srgbClr val="002060"/>
                </a:solidFill>
                <a:latin typeface="Century" panose="02040604050505020304" pitchFamily="18" charset="0"/>
              </a:rPr>
              <a:t>Л.О. ПАЗИНА</a:t>
            </a:r>
          </a:p>
          <a:p>
            <a:pPr lvl="0"/>
            <a:r>
              <a:rPr lang="ru-RU" sz="1000" dirty="0" err="1">
                <a:solidFill>
                  <a:srgbClr val="536DA6"/>
                </a:solidFill>
                <a:latin typeface="Century" panose="02040604050505020304" pitchFamily="18" charset="0"/>
              </a:rPr>
              <a:t>к.ф.н</a:t>
            </a:r>
            <a:r>
              <a:rPr lang="ru-RU" sz="1000" dirty="0">
                <a:solidFill>
                  <a:srgbClr val="536DA6"/>
                </a:solidFill>
                <a:latin typeface="Century" panose="02040604050505020304" pitchFamily="18" charset="0"/>
              </a:rPr>
              <a:t>, начальник Управления методологии и социологических исследований ВНМЦ «Философия образования» Московского педагогического государственного университета</a:t>
            </a:r>
            <a:endParaRPr lang="ru-RU" sz="1000" b="1" dirty="0">
              <a:solidFill>
                <a:srgbClr val="536DA6"/>
              </a:solidFill>
              <a:latin typeface="Century" panose="02040604050505020304" pitchFamily="18" charset="0"/>
            </a:endParaRPr>
          </a:p>
        </p:txBody>
      </p:sp>
      <p:pic>
        <p:nvPicPr>
          <p:cNvPr id="2" name="Рисунок 1" descr="Лампочка со сплошной заливкой">
            <a:extLst>
              <a:ext uri="{FF2B5EF4-FFF2-40B4-BE49-F238E27FC236}">
                <a16:creationId xmlns:a16="http://schemas.microsoft.com/office/drawing/2014/main" id="{8FA5FF08-E605-3056-97D9-F9D6BFC90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100" y="2604940"/>
            <a:ext cx="730105" cy="7301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0" y="1422468"/>
            <a:ext cx="10825493" cy="40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Ответы</a:t>
            </a:r>
            <a: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 современные вызовы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5DE4311-F619-1BDE-D150-79844BAD5FCE}"/>
              </a:ext>
            </a:extLst>
          </p:cNvPr>
          <p:cNvGraphicFramePr/>
          <p:nvPr/>
        </p:nvGraphicFramePr>
        <p:xfrm>
          <a:off x="644104" y="1723424"/>
          <a:ext cx="11043174" cy="497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A735D9-B3FB-1609-89D9-4ACB96CEBB33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2171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E09F3-547D-7043-C4BE-CC6A2B42D421}"/>
              </a:ext>
            </a:extLst>
          </p:cNvPr>
          <p:cNvSpPr txBox="1">
            <a:spLocks/>
          </p:cNvSpPr>
          <p:nvPr/>
        </p:nvSpPr>
        <p:spPr>
          <a:xfrm>
            <a:off x="774700" y="1948552"/>
            <a:ext cx="10103840" cy="42083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ru-RU" sz="2000" dirty="0">
                <a:solidFill>
                  <a:srgbClr val="536D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УКАЗЫ О ПРЕЗИДЕНТА РОССИИ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№809, №400</a:t>
            </a:r>
            <a:br>
              <a:rPr lang="ru-RU" sz="2000" dirty="0">
                <a:solidFill>
                  <a:srgbClr val="536D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2000" dirty="0">
              <a:solidFill>
                <a:srgbClr val="536D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706BC54B-75D2-ECBA-96C2-1A8E55520496}"/>
              </a:ext>
            </a:extLst>
          </p:cNvPr>
          <p:cNvSpPr/>
          <p:nvPr/>
        </p:nvSpPr>
        <p:spPr>
          <a:xfrm>
            <a:off x="6338454" y="2270114"/>
            <a:ext cx="5460423" cy="4359285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Жизнь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Достоинство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Права и свободы человека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Патриотизм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Гражданственность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Служение отечеству и ответственность за его судьбу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Высокие нравственные идеалы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Крепкая семья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Созидательный труд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Приоритет духовного над материальным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Гуманизм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Милосердие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Справедливость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Коллективизм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Взаимопомощь и взаимоуважение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Историческая память и преемственность поколений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ru-RU" sz="1400" b="1" cap="small" dirty="0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Единство народов </a:t>
            </a:r>
            <a:r>
              <a:rPr lang="ru-RU" sz="1400" b="1" cap="small" dirty="0" err="1">
                <a:solidFill>
                  <a:srgbClr val="536DA6"/>
                </a:solidFill>
                <a:latin typeface="Century" panose="02040604050505020304" pitchFamily="18" charset="0"/>
                <a:cs typeface="Arial" pitchFamily="34" charset="0"/>
              </a:rPr>
              <a:t>россии</a:t>
            </a:r>
            <a:endParaRPr lang="ru-RU" sz="1400" b="1" cap="small" dirty="0">
              <a:solidFill>
                <a:srgbClr val="536DA6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cap="small" dirty="0">
              <a:solidFill>
                <a:srgbClr val="536DA6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cap="small" dirty="0">
              <a:solidFill>
                <a:srgbClr val="536DA6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cap="small" dirty="0">
              <a:solidFill>
                <a:srgbClr val="536DA6"/>
              </a:solidFill>
              <a:latin typeface="Century" panose="02040604050505020304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00" b="1" cap="small" dirty="0">
              <a:solidFill>
                <a:srgbClr val="536DA6"/>
              </a:solidFill>
              <a:latin typeface="Century" panose="02040604050505020304" pitchFamily="18" charset="0"/>
              <a:cs typeface="Arial" pitchFamily="34" charset="0"/>
            </a:endParaRPr>
          </a:p>
        </p:txBody>
      </p:sp>
      <p:pic>
        <p:nvPicPr>
          <p:cNvPr id="5" name="Рисунок 4" descr="Изображение выглядит как текст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2470ED7-E349-2693-9426-C3164FB12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2479182"/>
            <a:ext cx="2981412" cy="2981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текст, плакат, эмблем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DA05CAB-CD88-1F4A-53CC-4AEE37FDE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66" y="2442674"/>
            <a:ext cx="2093034" cy="3054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0707BA-5F05-7D06-1037-87E1AD218836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31206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2B7D03-31A6-FA60-7E95-45DE485DFFF2}"/>
              </a:ext>
            </a:extLst>
          </p:cNvPr>
          <p:cNvSpPr txBox="1"/>
          <p:nvPr/>
        </p:nvSpPr>
        <p:spPr>
          <a:xfrm>
            <a:off x="774700" y="2982866"/>
            <a:ext cx="102656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Традиционные ценности </a:t>
            </a: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– это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нравственные ориентиры</a:t>
            </a: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, формирующие мировоззрение граждан России, передаваемые от поколения к поколению, лежащие в основе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общероссийской гражданской идентичности и единого культурного пространства страны</a:t>
            </a: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, укрепляющие гражданское единство, нашедшие свое уникальное, самобытное проявление в духовном, историческом и культурном развитии многонационального народа России»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65784-93F2-6082-3AE8-E57DDD6EE48A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49125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69D76CC-5D32-5867-A2C9-A299801AB524}"/>
              </a:ext>
            </a:extLst>
          </p:cNvPr>
          <p:cNvSpPr txBox="1"/>
          <p:nvPr/>
        </p:nvSpPr>
        <p:spPr>
          <a:xfrm>
            <a:off x="774700" y="1463929"/>
            <a:ext cx="107592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ТРАДИЦИОННЫЕ РОССИЙСКИЕ ДУХОВНО-НРАВСТВЕННЫЕ </a:t>
            </a:r>
            <a:b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ЦЕННОСТИ: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НОРМАТИВНО-ПРАВОВАЯ БАЗА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5DF07D-4B0F-30E1-7C35-D4F948A8F340}"/>
              </a:ext>
            </a:extLst>
          </p:cNvPr>
          <p:cNvSpPr txBox="1"/>
          <p:nvPr/>
        </p:nvSpPr>
        <p:spPr>
          <a:xfrm>
            <a:off x="1162483" y="2173384"/>
            <a:ext cx="6096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Личностные</a:t>
            </a:r>
            <a:endParaRPr lang="ru-RU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64D52-4098-06C0-0B6B-8A3A7B87FDA7}"/>
              </a:ext>
            </a:extLst>
          </p:cNvPr>
          <p:cNvSpPr txBox="1"/>
          <p:nvPr/>
        </p:nvSpPr>
        <p:spPr>
          <a:xfrm>
            <a:off x="2089240" y="2412362"/>
            <a:ext cx="9444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itchFamily="18" charset="0"/>
              </a:rPr>
              <a:t>Жизнь человека, здоровье, материальное благополучие, широкий человеческий потенциал, права и свободы человека, защита человеческого достоинства.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7F4744-1386-3B1B-9159-6E01E758D061}"/>
              </a:ext>
            </a:extLst>
          </p:cNvPr>
          <p:cNvSpPr txBox="1"/>
          <p:nvPr/>
        </p:nvSpPr>
        <p:spPr>
          <a:xfrm>
            <a:off x="1162483" y="2842682"/>
            <a:ext cx="6096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Групповые</a:t>
            </a:r>
            <a:endParaRPr lang="ru-RU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BD9713-91A8-4369-2F61-8E5A8FFAF583}"/>
              </a:ext>
            </a:extLst>
          </p:cNvPr>
          <p:cNvSpPr txBox="1"/>
          <p:nvPr/>
        </p:nvSpPr>
        <p:spPr>
          <a:xfrm>
            <a:off x="2089240" y="3094993"/>
            <a:ext cx="9205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itchFamily="18" charset="0"/>
              </a:rPr>
              <a:t>Крепкая традиционная семья, созидательный труд, гуманизм, милосердие, социальная ответственность.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54926E-8505-684A-5DE9-EBF258FF5DC8}"/>
              </a:ext>
            </a:extLst>
          </p:cNvPr>
          <p:cNvSpPr txBox="1"/>
          <p:nvPr/>
        </p:nvSpPr>
        <p:spPr>
          <a:xfrm>
            <a:off x="1162483" y="3393432"/>
            <a:ext cx="6096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Региональные</a:t>
            </a:r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FFA9AB-F80B-95BD-C16D-56E4122FC207}"/>
              </a:ext>
            </a:extLst>
          </p:cNvPr>
          <p:cNvSpPr txBox="1"/>
          <p:nvPr/>
        </p:nvSpPr>
        <p:spPr>
          <a:xfrm>
            <a:off x="2089240" y="3643196"/>
            <a:ext cx="9444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itchFamily="18" charset="0"/>
              </a:rPr>
              <a:t>Высокое качество жизни, социальная поддержка населения, преодоление преступности, инфекционная безопасность, экологическая безопасность, самобытность культуры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4D47B0-13D3-997F-9196-9D8F507EC7BD}"/>
              </a:ext>
            </a:extLst>
          </p:cNvPr>
          <p:cNvSpPr txBox="1"/>
          <p:nvPr/>
        </p:nvSpPr>
        <p:spPr>
          <a:xfrm>
            <a:off x="1162483" y="4154715"/>
            <a:ext cx="6096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Общенациональные</a:t>
            </a:r>
            <a:endParaRPr lang="ru-RU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DBE4A6-C93E-FDCB-56FD-C49A136E6F54}"/>
              </a:ext>
            </a:extLst>
          </p:cNvPr>
          <p:cNvSpPr txBox="1"/>
          <p:nvPr/>
        </p:nvSpPr>
        <p:spPr>
          <a:xfrm>
            <a:off x="2089246" y="4406842"/>
            <a:ext cx="9444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itchFamily="18" charset="0"/>
              </a:rPr>
              <a:t>Доступность и качество образования, обороноспособность, повышение благосостояния народа, технологическое лидерство страны , коллективизм, примат духовного над материальным, внутренне единство общества, политическая стабильность, государственный суверенитет, справедливое общество, гражданский мир и согласие, сохранение исторической памяти, конкурентоспособность страны, патриотизм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B1A6CF-AE11-EA98-B388-A12092E7815C}"/>
              </a:ext>
            </a:extLst>
          </p:cNvPr>
          <p:cNvSpPr txBox="1"/>
          <p:nvPr/>
        </p:nvSpPr>
        <p:spPr>
          <a:xfrm>
            <a:off x="2089234" y="5617286"/>
            <a:ext cx="94446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itchFamily="18" charset="0"/>
              </a:rPr>
              <a:t>Преодоление международного терроризма, урегулирование конфликтов, физическое здоровье человечества, равенство стран перед международным правом, всеобщая, равная и неделимая безопасность, ответственность за судьбу мира, моральное здоровье человечества, выравнивание по уровню развития.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2842C6-8613-1BE2-9176-FEABAAE5C682}"/>
              </a:ext>
            </a:extLst>
          </p:cNvPr>
          <p:cNvSpPr txBox="1"/>
          <p:nvPr/>
        </p:nvSpPr>
        <p:spPr>
          <a:xfrm>
            <a:off x="1162483" y="5309509"/>
            <a:ext cx="6096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Наднациональные</a:t>
            </a:r>
            <a:endParaRPr lang="ru-R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8D547-C861-BF03-D698-AC97C73D0F76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4283741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2B7D03-31A6-FA60-7E95-45DE485DFFF2}"/>
              </a:ext>
            </a:extLst>
          </p:cNvPr>
          <p:cNvSpPr txBox="1"/>
          <p:nvPr/>
        </p:nvSpPr>
        <p:spPr>
          <a:xfrm>
            <a:off x="774700" y="2982866"/>
            <a:ext cx="102656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«Государственная политика по сохранению и укреплению традиционных ценностей реализуется в области 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образования и воспитания, работы с молодежью</a:t>
            </a: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, культуры, науки, межнациональных и межрелигиозных отношений, средств массовой информации и массовых коммуникаций, международного сотрудничества</a:t>
            </a: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9C589-30FA-C9C8-9160-5C52B181C7E1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05791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круг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70F7305-55B1-056C-CE33-445F4A058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" y="2101937"/>
            <a:ext cx="1360140" cy="143806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506996-6C73-B324-9BFD-D6CF2EBDD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1305" y="2017301"/>
            <a:ext cx="3021230" cy="1522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C09DE6-0EF8-05E9-C05C-76DB0922F9D3}"/>
              </a:ext>
            </a:extLst>
          </p:cNvPr>
          <p:cNvSpPr txBox="1"/>
          <p:nvPr/>
        </p:nvSpPr>
        <p:spPr>
          <a:xfrm>
            <a:off x="762137" y="1390033"/>
            <a:ext cx="100296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ИНФРАСТРУКТУРА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ГОСПОЛИТИКИ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В СФЕРЕ ОБРАЗОВАНИЯ</a:t>
            </a:r>
          </a:p>
        </p:txBody>
      </p:sp>
      <p:pic>
        <p:nvPicPr>
          <p:cNvPr id="11" name="Рисунок 10" descr="Изображение выглядит как белый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4C5C03-A9D8-2FA9-E2B5-E59FB58B25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10525" r="14183" b="16598"/>
          <a:stretch/>
        </p:blipFill>
        <p:spPr>
          <a:xfrm>
            <a:off x="7801964" y="2101937"/>
            <a:ext cx="3021231" cy="163146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Шрифт, рукописный текст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AA24F743-2AFE-0183-E0A8-1C6C8F6E4E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t="19986" r="19645" b="20329"/>
          <a:stretch/>
        </p:blipFill>
        <p:spPr>
          <a:xfrm>
            <a:off x="1680874" y="4358298"/>
            <a:ext cx="3170997" cy="178374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Шрифт, Графика, текс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7270479-308F-E49F-7EEA-2EF321A111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54" y="4319140"/>
            <a:ext cx="903163" cy="178374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человек, обувь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A4F0A4D-BD2E-A1EA-C809-C66794371F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16094"/>
          <a:stretch/>
        </p:blipFill>
        <p:spPr>
          <a:xfrm>
            <a:off x="8762420" y="4073547"/>
            <a:ext cx="2029340" cy="202934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2A853-0DDC-2D49-3F36-FBF85D96A052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700836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650AFD-6CB8-2DB7-F7CE-C672E8D418E4}"/>
              </a:ext>
            </a:extLst>
          </p:cNvPr>
          <p:cNvSpPr txBox="1"/>
          <p:nvPr/>
        </p:nvSpPr>
        <p:spPr>
          <a:xfrm>
            <a:off x="774699" y="1523443"/>
            <a:ext cx="9579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РЕЗУЛЬТАТЫ ИЗМЕНЕНИЙ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В СТРАТЕГИИ РАЗВИТИЯ </a:t>
            </a: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РОССИЙСКОЙ ШКОЛЫ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BF1E728-F878-00CC-6E77-D7E12A291C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232046"/>
              </p:ext>
            </p:extLst>
          </p:nvPr>
        </p:nvGraphicFramePr>
        <p:xfrm>
          <a:off x="774699" y="2434751"/>
          <a:ext cx="6365178" cy="401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7141A467-72E7-559A-35A5-58426D4F05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7278923"/>
              </p:ext>
            </p:extLst>
          </p:nvPr>
        </p:nvGraphicFramePr>
        <p:xfrm>
          <a:off x="6527440" y="2446780"/>
          <a:ext cx="5588360" cy="414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5D8C9F2-FB6D-B99F-1524-CD87BB52C21A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4285953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650AFD-6CB8-2DB7-F7CE-C672E8D418E4}"/>
              </a:ext>
            </a:extLst>
          </p:cNvPr>
          <p:cNvSpPr txBox="1"/>
          <p:nvPr/>
        </p:nvSpPr>
        <p:spPr>
          <a:xfrm>
            <a:off x="774699" y="1523443"/>
            <a:ext cx="9579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РЕЗУЛЬТАТЫ ИЗМЕНЕНИЙ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В СТРАТЕГИИ РАЗВИТИЯ </a:t>
            </a: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РОССИЙСКОЙ ШКОЛЫ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C7BFE96A-5AEB-A97E-9FA6-97449D202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5448"/>
              </p:ext>
            </p:extLst>
          </p:nvPr>
        </p:nvGraphicFramePr>
        <p:xfrm>
          <a:off x="451012" y="2231329"/>
          <a:ext cx="10966289" cy="4731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BB185D0-51AE-23CE-C740-9F332605B678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857132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650AFD-6CB8-2DB7-F7CE-C672E8D418E4}"/>
              </a:ext>
            </a:extLst>
          </p:cNvPr>
          <p:cNvSpPr txBox="1"/>
          <p:nvPr/>
        </p:nvSpPr>
        <p:spPr>
          <a:xfrm>
            <a:off x="774699" y="1523443"/>
            <a:ext cx="9579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РЕЗУЛЬТАТЫ ИЗМЕНЕНИЙ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В СТРАТЕГИИ РАЗВИТИЯ </a:t>
            </a: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РОССИЙСКОЙ ШКОЛЫ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CCD3AA-DDAC-41F2-59C9-5B8495253D77}"/>
              </a:ext>
            </a:extLst>
          </p:cNvPr>
          <p:cNvSpPr/>
          <p:nvPr/>
        </p:nvSpPr>
        <p:spPr>
          <a:xfrm>
            <a:off x="774699" y="2290231"/>
            <a:ext cx="10248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</a:rPr>
              <a:t>ЕСЛИ ОПИСЫВАТЬ ВАШИ ЧУВСТВА ПО ОТНОШЕНИЮ К РОССИИ В ЦЕЛОМ, ГОРДИТЕСЬ ЛИ ВЫ СВОЕЙ СТРАНОЙ?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5D4AFF9-5456-F105-2FFC-C23593E55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513735"/>
              </p:ext>
            </p:extLst>
          </p:nvPr>
        </p:nvGraphicFramePr>
        <p:xfrm>
          <a:off x="817509" y="3140764"/>
          <a:ext cx="4747110" cy="27691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2011">
                  <a:extLst>
                    <a:ext uri="{9D8B030D-6E8A-4147-A177-3AD203B41FA5}">
                      <a16:colId xmlns:a16="http://schemas.microsoft.com/office/drawing/2014/main" val="3486434615"/>
                    </a:ext>
                  </a:extLst>
                </a:gridCol>
                <a:gridCol w="1231485">
                  <a:extLst>
                    <a:ext uri="{9D8B030D-6E8A-4147-A177-3AD203B41FA5}">
                      <a16:colId xmlns:a16="http://schemas.microsoft.com/office/drawing/2014/main" val="2147448442"/>
                    </a:ext>
                  </a:extLst>
                </a:gridCol>
                <a:gridCol w="1353614">
                  <a:extLst>
                    <a:ext uri="{9D8B030D-6E8A-4147-A177-3AD203B41FA5}">
                      <a16:colId xmlns:a16="http://schemas.microsoft.com/office/drawing/2014/main" val="525208194"/>
                    </a:ext>
                  </a:extLst>
                </a:gridCol>
              </a:tblGrid>
              <a:tr h="576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 Вариант ответа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Частота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Валидный 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9906229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Да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972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54%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7220777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Скорее да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464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26%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4730089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Скорее нет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120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7%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8005976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Нет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78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4%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4447877"/>
                  </a:ext>
                </a:extLst>
              </a:tr>
              <a:tr h="576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Затрудняюсь ответить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166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9%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81355"/>
                  </a:ext>
                </a:extLst>
              </a:tr>
              <a:tr h="323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Всего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1800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</a:rPr>
                        <a:t>100%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0325092"/>
                  </a:ext>
                </a:extLst>
              </a:tr>
            </a:tbl>
          </a:graphicData>
        </a:graphic>
      </p:graphicFrame>
      <p:sp>
        <p:nvSpPr>
          <p:cNvPr id="8" name="Закрывающая фигурная скобка 6">
            <a:extLst>
              <a:ext uri="{FF2B5EF4-FFF2-40B4-BE49-F238E27FC236}">
                <a16:creationId xmlns:a16="http://schemas.microsoft.com/office/drawing/2014/main" id="{A6FD3D6F-A202-DCFC-9339-872242159DF3}"/>
              </a:ext>
            </a:extLst>
          </p:cNvPr>
          <p:cNvSpPr/>
          <p:nvPr/>
        </p:nvSpPr>
        <p:spPr>
          <a:xfrm>
            <a:off x="5808750" y="3694129"/>
            <a:ext cx="287250" cy="700841"/>
          </a:xfrm>
          <a:prstGeom prst="rightBrace">
            <a:avLst>
              <a:gd name="adj1" fmla="val 22222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74BBF3-C00C-B171-9D10-4DD1561A3672}"/>
              </a:ext>
            </a:extLst>
          </p:cNvPr>
          <p:cNvSpPr txBox="1"/>
          <p:nvPr/>
        </p:nvSpPr>
        <p:spPr>
          <a:xfrm>
            <a:off x="6176097" y="3859883"/>
            <a:ext cx="624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Book Antiqua" panose="02040602050305030304" pitchFamily="18" charset="0"/>
              </a:rPr>
              <a:t>80%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933A04C-A10D-833C-532B-A854BFC2E134}"/>
              </a:ext>
            </a:extLst>
          </p:cNvPr>
          <p:cNvSpPr/>
          <p:nvPr/>
        </p:nvSpPr>
        <p:spPr>
          <a:xfrm>
            <a:off x="5808750" y="4585089"/>
            <a:ext cx="44389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Самые высокие значения (выше среднего показателя на 5–8 %) зафиксированы </a:t>
            </a:r>
          </a:p>
          <a:p>
            <a:r>
              <a:rPr lang="ru-RU" sz="1600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в </a:t>
            </a:r>
            <a:r>
              <a:rPr lang="ru-RU" sz="1600" b="1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регионах, освобожденных в ходе СВО </a:t>
            </a:r>
          </a:p>
          <a:p>
            <a:r>
              <a:rPr lang="ru-RU" sz="1600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(88 %), в </a:t>
            </a:r>
            <a:r>
              <a:rPr lang="ru-RU" sz="1600" b="1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ЦФО</a:t>
            </a:r>
            <a:r>
              <a:rPr lang="ru-RU" sz="1600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(86%) и </a:t>
            </a:r>
            <a:r>
              <a:rPr lang="ru-RU" sz="1600" b="1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ПФО</a:t>
            </a:r>
            <a:r>
              <a:rPr lang="ru-RU" sz="1600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(85 %), самые низкие значения - в </a:t>
            </a:r>
            <a:r>
              <a:rPr lang="ru-RU" sz="1600" b="1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СЗФО</a:t>
            </a:r>
            <a:r>
              <a:rPr lang="ru-RU" sz="1600" i="1" dirty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(56 %). </a:t>
            </a:r>
            <a:endParaRPr lang="ru-RU" sz="1600" i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7AE3AE-4EB6-4EFD-69C2-437E726B5DE5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42267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650AFD-6CB8-2DB7-F7CE-C672E8D418E4}"/>
              </a:ext>
            </a:extLst>
          </p:cNvPr>
          <p:cNvSpPr txBox="1"/>
          <p:nvPr/>
        </p:nvSpPr>
        <p:spPr>
          <a:xfrm>
            <a:off x="774699" y="1523443"/>
            <a:ext cx="9579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РЕЗУЛЬТАТЫ ИЗМЕНЕНИЙ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В СТРАТЕГИИ РАЗВИТИЯ </a:t>
            </a: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РОССИЙСКОЙ ШКОЛЫ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AC14F69-3529-E979-F61D-AA14F9A16A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563508"/>
              </p:ext>
            </p:extLst>
          </p:nvPr>
        </p:nvGraphicFramePr>
        <p:xfrm>
          <a:off x="727940" y="2414372"/>
          <a:ext cx="8477475" cy="338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FA37B1-C360-6EA2-397B-659A766DD00A}"/>
              </a:ext>
            </a:extLst>
          </p:cNvPr>
          <p:cNvSpPr/>
          <p:nvPr/>
        </p:nvSpPr>
        <p:spPr>
          <a:xfrm>
            <a:off x="1648625" y="6225750"/>
            <a:ext cx="876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536DA6"/>
                </a:solidFill>
                <a:latin typeface="Book Antiqua" panose="02040602050305030304" pitchFamily="18" charset="0"/>
              </a:rPr>
              <a:t>60%</a:t>
            </a:r>
          </a:p>
        </p:txBody>
      </p:sp>
      <p:sp>
        <p:nvSpPr>
          <p:cNvPr id="8" name="Закрывающая фигурная скобка 3">
            <a:extLst>
              <a:ext uri="{FF2B5EF4-FFF2-40B4-BE49-F238E27FC236}">
                <a16:creationId xmlns:a16="http://schemas.microsoft.com/office/drawing/2014/main" id="{9D34658A-F4DE-8AB6-60CA-2D3207817B04}"/>
              </a:ext>
            </a:extLst>
          </p:cNvPr>
          <p:cNvSpPr/>
          <p:nvPr/>
        </p:nvSpPr>
        <p:spPr>
          <a:xfrm rot="5400000">
            <a:off x="1985322" y="4701227"/>
            <a:ext cx="202348" cy="2623594"/>
          </a:xfrm>
          <a:prstGeom prst="rightBrace">
            <a:avLst>
              <a:gd name="adj1" fmla="val 91201"/>
              <a:gd name="adj2" fmla="val 47823"/>
            </a:avLst>
          </a:prstGeom>
          <a:noFill/>
          <a:ln w="38100">
            <a:solidFill>
              <a:srgbClr val="536D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7D75A-2807-0B81-CF73-1C6242AEB330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9921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21802" y="1524300"/>
            <a:ext cx="6413577" cy="61920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ПОВЕСТКА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 ВЕБИНАРА</a:t>
            </a:r>
            <a:endParaRPr lang="ru-RU" sz="2000" b="1" dirty="0">
              <a:solidFill>
                <a:srgbClr val="536DA6"/>
              </a:solidFill>
              <a:latin typeface="Arial Black" panose="020B0A04020102020204" pitchFamily="34" charset="0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621802" y="2358215"/>
            <a:ext cx="11065476" cy="60959"/>
          </a:xfrm>
          <a:prstGeom prst="rect">
            <a:avLst/>
          </a:prstGeom>
          <a:solidFill>
            <a:srgbClr val="C93B3B"/>
          </a:solidFill>
          <a:ln w="3175"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267F2-FA88-8980-F9DD-515780B17185}"/>
              </a:ext>
            </a:extLst>
          </p:cNvPr>
          <p:cNvSpPr txBox="1"/>
          <p:nvPr/>
        </p:nvSpPr>
        <p:spPr>
          <a:xfrm>
            <a:off x="1058517" y="2751152"/>
            <a:ext cx="105542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Государственная политика в сфере образования.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Основные концептуальные подходы к стратегии развития российской школы.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Основные направления деятельности инновационной инфраструктуры в системе общего образования.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От инновационной идеи до статуса рекомендованной практики: советы эксперта по составлению заявок на присвоение статуса ФИП.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Century" panose="02040604050505020304" pitchFamily="18" charset="0"/>
              </a:rPr>
              <a:t>Технологические аспекты работы ИС ФИП.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C93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526E68-D4D4-E59C-9396-14DEA3535D2C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4183785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650AFD-6CB8-2DB7-F7CE-C672E8D418E4}"/>
              </a:ext>
            </a:extLst>
          </p:cNvPr>
          <p:cNvSpPr txBox="1"/>
          <p:nvPr/>
        </p:nvSpPr>
        <p:spPr>
          <a:xfrm>
            <a:off x="774699" y="1523443"/>
            <a:ext cx="9579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РЕЗУЛЬТАТЫ ИЗМЕНЕНИЙ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В СТРАТЕГИИ РАЗВИТИЯ </a:t>
            </a: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РОССИЙСКОЙ ШКОЛЫ</a:t>
            </a:r>
          </a:p>
        </p:txBody>
      </p:sp>
      <p:pic>
        <p:nvPicPr>
          <p:cNvPr id="2" name="Рисунок 1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DAF96274-FD5A-67FA-052A-34C38EA01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6" y="2352183"/>
            <a:ext cx="4786251" cy="33224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162766-88C2-2823-0D75-C79428281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55" y="2395871"/>
            <a:ext cx="5082677" cy="330239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D5023F-968F-1006-06FB-F5BD744BECEE}"/>
              </a:ext>
            </a:extLst>
          </p:cNvPr>
          <p:cNvSpPr txBox="1"/>
          <p:nvPr/>
        </p:nvSpPr>
        <p:spPr>
          <a:xfrm>
            <a:off x="866196" y="5862807"/>
            <a:ext cx="626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Источник</a:t>
            </a:r>
            <a:r>
              <a:rPr lang="ru-RU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r>
              <a:rPr lang="ru-RU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 ВЦИОМ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1E39A-D303-0DB1-1451-944A8A2061FF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494883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650AFD-6CB8-2DB7-F7CE-C672E8D418E4}"/>
              </a:ext>
            </a:extLst>
          </p:cNvPr>
          <p:cNvSpPr txBox="1"/>
          <p:nvPr/>
        </p:nvSpPr>
        <p:spPr>
          <a:xfrm>
            <a:off x="774699" y="1523443"/>
            <a:ext cx="9579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ПЕРСПЕКТИВНЫЕ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ЗАДАЧИ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C6F492-D2DD-A56D-5EE1-7536F951A44E}"/>
              </a:ext>
            </a:extLst>
          </p:cNvPr>
          <p:cNvSpPr txBox="1"/>
          <p:nvPr/>
        </p:nvSpPr>
        <p:spPr>
          <a:xfrm>
            <a:off x="828307" y="2147165"/>
            <a:ext cx="104112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Формирование единого образовательного пространства Российской Федерации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6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Закрепление ценностного фундамента школьного образования и воспитания, укрепление школы как пространства передачи и сохранения традиционных российских духовно-нравственных ценностей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6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Развитие инноваций на уровне школьного образования, превращение школы в субъекта инновационного и технологического развития государства</a:t>
            </a:r>
          </a:p>
          <a:p>
            <a:endParaRPr lang="ru-RU" sz="16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Повышение общественного статуса педагога, привлекательности профессии; развитие педагогических лифтов; выработка эффективных механизмов правовой защиты педагогов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600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Обеспечение информационной безопасности школ, детей и подростков; внедрение компетенций цифровой грамотности в систему школьного образования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093EA3-933A-9674-D170-45D84B3CE5BD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536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267F2-FA88-8980-F9DD-515780B17185}"/>
              </a:ext>
            </a:extLst>
          </p:cNvPr>
          <p:cNvSpPr txBox="1"/>
          <p:nvPr/>
        </p:nvSpPr>
        <p:spPr>
          <a:xfrm>
            <a:off x="923831" y="3094973"/>
            <a:ext cx="10554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ОСНОВНЫЕ КОНЦЕПТУАЛЬНЫЕ ПОДХОДЫ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К СТРАТЕГИИ РАЗВИТИЯ РОССИЙСКОЙ ШКОЛЫ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E8BB8A9-CA32-20C0-351A-F11C84D8639B}"/>
              </a:ext>
            </a:extLst>
          </p:cNvPr>
          <p:cNvCxnSpPr>
            <a:cxnSpLocks/>
          </p:cNvCxnSpPr>
          <p:nvPr/>
        </p:nvCxnSpPr>
        <p:spPr>
          <a:xfrm>
            <a:off x="923831" y="4494291"/>
            <a:ext cx="10825117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E06CB6-34F6-47DE-A24A-2D43617B9B0E}"/>
              </a:ext>
            </a:extLst>
          </p:cNvPr>
          <p:cNvSpPr txBox="1"/>
          <p:nvPr/>
        </p:nvSpPr>
        <p:spPr>
          <a:xfrm>
            <a:off x="998396" y="4761403"/>
            <a:ext cx="1067598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ЛИТВИНЕНКО Мария Петровна</a:t>
            </a:r>
          </a:p>
          <a:p>
            <a:r>
              <a:rPr lang="ru-RU" sz="1600" dirty="0" err="1">
                <a:solidFill>
                  <a:srgbClr val="536DA6"/>
                </a:solidFill>
                <a:latin typeface="Century" panose="02040604050505020304" pitchFamily="18" charset="0"/>
              </a:rPr>
              <a:t>к.психол.н</a:t>
            </a:r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, </a:t>
            </a: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заместитель директора ВНМЦ «Философия образования» </a:t>
            </a: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Московского педагогического государственного университета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FA053-02D1-537B-0CA1-4DFF7D2A67E1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26358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87682423-B89D-F7DB-D916-D4F44BD909C2}"/>
              </a:ext>
            </a:extLst>
          </p:cNvPr>
          <p:cNvSpPr txBox="1"/>
          <p:nvPr/>
        </p:nvSpPr>
        <p:spPr>
          <a:xfrm>
            <a:off x="771491" y="253981"/>
            <a:ext cx="75087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6DA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</a:t>
            </a:r>
            <a:r>
              <a:rPr lang="ru-RU" sz="2400" b="1" dirty="0">
                <a:solidFill>
                  <a:srgbClr val="FF3747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ВЕКТОРЫ РАЗВИТИЯ РОССИЙСКОЙ ШКОЛЫ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324B617-525B-8311-6FB0-65FB7FB4E542}"/>
              </a:ext>
            </a:extLst>
          </p:cNvPr>
          <p:cNvCxnSpPr/>
          <p:nvPr/>
        </p:nvCxnSpPr>
        <p:spPr>
          <a:xfrm>
            <a:off x="4506686" y="-6335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>
            <a:extLst>
              <a:ext uri="{FF2B5EF4-FFF2-40B4-BE49-F238E27FC236}">
                <a16:creationId xmlns:a16="http://schemas.microsoft.com/office/drawing/2014/main" id="{0CE01F33-0F24-9DB1-4BE6-0CD6EA091CC0}"/>
              </a:ext>
            </a:extLst>
          </p:cNvPr>
          <p:cNvSpPr txBox="1"/>
          <p:nvPr/>
        </p:nvSpPr>
        <p:spPr>
          <a:xfrm>
            <a:off x="5522386" y="4058913"/>
            <a:ext cx="1935413" cy="750390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>
              <a:defRPr/>
            </a:pPr>
            <a:r>
              <a:rPr lang="ru-RU" altLang="zh-CN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微软雅黑"/>
              </a:rPr>
              <a:t>ЕДИНОЕ </a:t>
            </a:r>
            <a:endParaRPr lang="en-US" altLang="zh-CN" sz="14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  <a:ea typeface="微软雅黑"/>
            </a:endParaRPr>
          </a:p>
          <a:p>
            <a:pPr>
              <a:defRPr/>
            </a:pPr>
            <a:r>
              <a:rPr lang="ru-RU" altLang="zh-CN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微软雅黑"/>
              </a:rPr>
              <a:t>ОБРАЗОВАТЕЛЬНОЕ </a:t>
            </a:r>
            <a:endParaRPr lang="en-US" altLang="zh-CN" sz="1400" b="1" dirty="0">
              <a:solidFill>
                <a:schemeClr val="accent1">
                  <a:lumMod val="75000"/>
                </a:schemeClr>
              </a:solidFill>
              <a:latin typeface="Century" panose="02040604050505020304" pitchFamily="18" charset="0"/>
              <a:ea typeface="微软雅黑"/>
            </a:endParaRPr>
          </a:p>
          <a:p>
            <a:pPr>
              <a:defRPr/>
            </a:pPr>
            <a:r>
              <a:rPr lang="ru-RU" altLang="zh-CN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微软雅黑"/>
              </a:rPr>
              <a:t>ПРОСТРАНСТВО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2DA95-CCC7-D091-A80F-E815068C1E4F}"/>
              </a:ext>
            </a:extLst>
          </p:cNvPr>
          <p:cNvSpPr txBox="1"/>
          <p:nvPr/>
        </p:nvSpPr>
        <p:spPr>
          <a:xfrm>
            <a:off x="2580963" y="2437555"/>
            <a:ext cx="3288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微软雅黑"/>
              </a:rPr>
              <a:t>ТРАДИЦИОННЫЕ РОССИЙСКИЕ ДУХОВНО-НРАВСТВЕННЫЕ ЦЕННОСТИ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652528-47AC-B5F6-FD8D-2A9A66031057}"/>
              </a:ext>
            </a:extLst>
          </p:cNvPr>
          <p:cNvSpPr txBox="1"/>
          <p:nvPr/>
        </p:nvSpPr>
        <p:spPr>
          <a:xfrm>
            <a:off x="1323512" y="4040458"/>
            <a:ext cx="35141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zh-CN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微软雅黑"/>
              </a:rPr>
              <a:t>ИНФОРМАЦИОННЫЕ ТЕХНОЛОГИИ,  ДОПОЛНЯЮЩИЕ СИСТЕМУ ОБРАЗОВАНИЯ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93258-E691-DE7E-D1F2-55AA2A036DFE}"/>
              </a:ext>
            </a:extLst>
          </p:cNvPr>
          <p:cNvSpPr txBox="1"/>
          <p:nvPr/>
        </p:nvSpPr>
        <p:spPr>
          <a:xfrm>
            <a:off x="8711949" y="4040659"/>
            <a:ext cx="2826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" panose="02040604050505020304" pitchFamily="18" charset="0"/>
                <a:ea typeface="微软雅黑"/>
              </a:rPr>
              <a:t>ПОВЫШЕНИЕ АВТОРИТЕТА</a:t>
            </a:r>
            <a:r>
              <a:rPr lang="ru-RU" altLang="zh-CN" sz="1400" b="1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微软雅黑"/>
              </a:rPr>
              <a:t> </a:t>
            </a:r>
            <a:r>
              <a:rPr kumimoji="0" lang="ru-RU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" panose="02040604050505020304" pitchFamily="18" charset="0"/>
                <a:ea typeface="微软雅黑"/>
              </a:rPr>
              <a:t>И СТАТУСА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" panose="02040604050505020304" pitchFamily="18" charset="0"/>
                <a:ea typeface="微软雅黑"/>
              </a:rPr>
              <a:t> </a:t>
            </a:r>
            <a:r>
              <a:rPr kumimoji="0" lang="ru-RU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" panose="02040604050505020304" pitchFamily="18" charset="0"/>
                <a:ea typeface="微软雅黑"/>
              </a:rPr>
              <a:t>ПЕДАГОГА (НАСТАВНИКА)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BCEE5-11F7-ED0D-A223-2E325779346E}"/>
              </a:ext>
            </a:extLst>
          </p:cNvPr>
          <p:cNvSpPr txBox="1"/>
          <p:nvPr/>
        </p:nvSpPr>
        <p:spPr>
          <a:xfrm>
            <a:off x="7179836" y="2652999"/>
            <a:ext cx="2297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" panose="02040604050505020304" pitchFamily="18" charset="0"/>
                <a:ea typeface="微软雅黑"/>
              </a:rPr>
              <a:t>ОБРАЗОВАТЕЛЬНЫЙ 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entury" panose="02040604050505020304" pitchFamily="18" charset="0"/>
              <a:ea typeface="微软雅黑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entury" panose="02040604050505020304" pitchFamily="18" charset="0"/>
                <a:ea typeface="微软雅黑"/>
              </a:rPr>
              <a:t>СУВЕРЕНИТЕТ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152A0C-A2AB-B152-3C2D-FFCC72862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6586" y="4089095"/>
            <a:ext cx="690026" cy="690026"/>
          </a:xfrm>
          <a:prstGeom prst="rect">
            <a:avLst/>
          </a:prstGeom>
        </p:spPr>
      </p:pic>
      <p:pic>
        <p:nvPicPr>
          <p:cNvPr id="36" name="Рисунок 35" descr="Семья с двумя детьми контур">
            <a:extLst>
              <a:ext uri="{FF2B5EF4-FFF2-40B4-BE49-F238E27FC236}">
                <a16:creationId xmlns:a16="http://schemas.microsoft.com/office/drawing/2014/main" id="{C4E7D915-2238-6FEC-EC4F-E8354E553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7285" y="2261819"/>
            <a:ext cx="914400" cy="914400"/>
          </a:xfrm>
          <a:prstGeom prst="rect">
            <a:avLst/>
          </a:prstGeom>
        </p:spPr>
      </p:pic>
      <p:pic>
        <p:nvPicPr>
          <p:cNvPr id="38" name="Рисунок 37" descr="Процессор контур">
            <a:extLst>
              <a:ext uri="{FF2B5EF4-FFF2-40B4-BE49-F238E27FC236}">
                <a16:creationId xmlns:a16="http://schemas.microsoft.com/office/drawing/2014/main" id="{E9CC3D35-62DD-A1F1-DA9C-BCFED6631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547" y="4040458"/>
            <a:ext cx="707832" cy="707832"/>
          </a:xfrm>
          <a:prstGeom prst="rect">
            <a:avLst/>
          </a:prstGeom>
        </p:spPr>
      </p:pic>
      <p:pic>
        <p:nvPicPr>
          <p:cNvPr id="40" name="Рисунок 39" descr="Школьный класс контур">
            <a:extLst>
              <a:ext uri="{FF2B5EF4-FFF2-40B4-BE49-F238E27FC236}">
                <a16:creationId xmlns:a16="http://schemas.microsoft.com/office/drawing/2014/main" id="{5FE7A8CC-5F6D-4907-844A-6DB050018F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8450" y="4002358"/>
            <a:ext cx="863499" cy="863499"/>
          </a:xfrm>
          <a:prstGeom prst="rect">
            <a:avLst/>
          </a:prstGeom>
        </p:spPr>
      </p:pic>
      <p:pic>
        <p:nvPicPr>
          <p:cNvPr id="42" name="Рисунок 41" descr="Флаг контур">
            <a:extLst>
              <a:ext uri="{FF2B5EF4-FFF2-40B4-BE49-F238E27FC236}">
                <a16:creationId xmlns:a16="http://schemas.microsoft.com/office/drawing/2014/main" id="{386D212B-01CF-F475-7D65-45F6C716E4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90093" y="2486476"/>
            <a:ext cx="689743" cy="6897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ABE0B4-F073-3B2C-1ADE-484FA97A176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04" y="178743"/>
            <a:ext cx="881392" cy="7584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4ED3B-7A40-B594-DDE3-DA275F2D5AB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67" y="139800"/>
            <a:ext cx="1172749" cy="991339"/>
          </a:xfrm>
          <a:prstGeom prst="rect">
            <a:avLst/>
          </a:prstGeom>
        </p:spPr>
      </p:pic>
      <p:pic>
        <p:nvPicPr>
          <p:cNvPr id="8" name="Google Shape;58;p13">
            <a:extLst>
              <a:ext uri="{FF2B5EF4-FFF2-40B4-BE49-F238E27FC236}">
                <a16:creationId xmlns:a16="http://schemas.microsoft.com/office/drawing/2014/main" id="{04397EBE-D7DD-DDF3-5B47-46870C6178DE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782835" y="173092"/>
            <a:ext cx="820975" cy="7923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2FBB2B4-43F8-D7F3-E280-928F22D2EEEB}"/>
              </a:ext>
            </a:extLst>
          </p:cNvPr>
          <p:cNvCxnSpPr>
            <a:cxnSpLocks/>
          </p:cNvCxnSpPr>
          <p:nvPr/>
        </p:nvCxnSpPr>
        <p:spPr>
          <a:xfrm>
            <a:off x="927463" y="1114953"/>
            <a:ext cx="11016708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4262A6-71F2-6298-3C30-73EB5DC526BB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4164185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0FEB75-128F-8E1E-3E91-4C9538652123}"/>
              </a:ext>
            </a:extLst>
          </p:cNvPr>
          <p:cNvSpPr txBox="1"/>
          <p:nvPr/>
        </p:nvSpPr>
        <p:spPr>
          <a:xfrm>
            <a:off x="815923" y="258059"/>
            <a:ext cx="7808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4D6EA8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ОСНОВЫ</a:t>
            </a:r>
            <a:r>
              <a:rPr lang="ru-RU" sz="2400" b="1" dirty="0">
                <a:solidFill>
                  <a:srgbClr val="FF3747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ТРАДИЦИОННОЙ РОССИЙСКОЙ ПЕДАГОГИКИ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212CC4-E1F5-02F8-26D4-4BA4A6FCE86D}"/>
              </a:ext>
            </a:extLst>
          </p:cNvPr>
          <p:cNvSpPr txBox="1"/>
          <p:nvPr/>
        </p:nvSpPr>
        <p:spPr>
          <a:xfrm>
            <a:off x="1840200" y="3225855"/>
            <a:ext cx="17752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Василий Никитич</a:t>
            </a:r>
          </a:p>
          <a:p>
            <a:pPr algn="ctr"/>
            <a:r>
              <a:rPr lang="ru-RU" sz="1000" b="1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Татищев</a:t>
            </a:r>
            <a:endParaRPr lang="ru-RU" sz="1000" b="1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(1686 -1750)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«Разговор </a:t>
            </a:r>
            <a:r>
              <a:rPr lang="ru-RU" sz="1000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 </a:t>
            </a:r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пользе наук 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и училищ»</a:t>
            </a:r>
            <a:endParaRPr lang="ru-RU" sz="10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D29BAA-1149-2DD8-A310-ED17D132428E}"/>
              </a:ext>
            </a:extLst>
          </p:cNvPr>
          <p:cNvSpPr txBox="1"/>
          <p:nvPr/>
        </p:nvSpPr>
        <p:spPr>
          <a:xfrm>
            <a:off x="3433094" y="3971050"/>
            <a:ext cx="20353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Михаил Васильевич</a:t>
            </a:r>
          </a:p>
          <a:p>
            <a:pPr algn="ctr"/>
            <a:r>
              <a:rPr lang="ru-RU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Ломоносов</a:t>
            </a:r>
            <a:endParaRPr lang="ru-RU" sz="1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(1711 -1765)</a:t>
            </a:r>
          </a:p>
          <a:p>
            <a:pPr algn="ctr"/>
            <a:r>
              <a:rPr lang="ru-RU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«Регламенты», </a:t>
            </a:r>
            <a:br>
              <a:rPr lang="ru-RU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«Российская грамматика»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6415FE-59C4-507F-C1B7-884914B8C3D8}"/>
              </a:ext>
            </a:extLst>
          </p:cNvPr>
          <p:cNvSpPr txBox="1"/>
          <p:nvPr/>
        </p:nvSpPr>
        <p:spPr>
          <a:xfrm>
            <a:off x="5208363" y="3413386"/>
            <a:ext cx="18529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Константин Дмитриевич</a:t>
            </a:r>
          </a:p>
          <a:p>
            <a:pPr algn="ctr"/>
            <a:r>
              <a:rPr lang="ru-RU" sz="1000" b="1" dirty="0"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Ушинский</a:t>
            </a:r>
            <a:endParaRPr lang="ru-RU" sz="1000" b="1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(1823 -1870)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«Человек как предмет 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воспитания»</a:t>
            </a:r>
            <a:endParaRPr lang="ru-RU" sz="10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F1F3A-C33B-151D-6EFC-B19D5D819039}"/>
              </a:ext>
            </a:extLst>
          </p:cNvPr>
          <p:cNvSpPr txBox="1"/>
          <p:nvPr/>
        </p:nvSpPr>
        <p:spPr>
          <a:xfrm>
            <a:off x="7031449" y="3990082"/>
            <a:ext cx="19645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Антон Семенович</a:t>
            </a:r>
          </a:p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Макаренко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(1888 -1939)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«Педагогическая поэма»</a:t>
            </a:r>
            <a:endParaRPr lang="ru-RU" sz="10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8C99E38-BAB9-AB72-6105-50F2F9D28E27}"/>
              </a:ext>
            </a:extLst>
          </p:cNvPr>
          <p:cNvSpPr txBox="1"/>
          <p:nvPr/>
        </p:nvSpPr>
        <p:spPr>
          <a:xfrm>
            <a:off x="143154" y="3660007"/>
            <a:ext cx="16970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i="0" dirty="0">
                <a:solidFill>
                  <a:srgbClr val="333333"/>
                </a:solidFill>
                <a:effectLst/>
                <a:latin typeface="Century" panose="02040604050505020304" pitchFamily="18" charset="0"/>
              </a:rPr>
              <a:t>Святитель Иларион 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«Слово о Законе и Благодати»</a:t>
            </a:r>
            <a:endParaRPr lang="ru-RU" sz="1000" dirty="0">
              <a:latin typeface="Century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99" name="Picture 8" descr="доктор педагогических наук (1971), профессор ЛГПИ им. А. И. Герцена, академик (1989)">
            <a:extLst>
              <a:ext uri="{FF2B5EF4-FFF2-40B4-BE49-F238E27FC236}">
                <a16:creationId xmlns:a16="http://schemas.microsoft.com/office/drawing/2014/main" id="{CA64AAA0-C0EE-900C-8BC1-241F63D1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92" y="2124852"/>
            <a:ext cx="1278823" cy="179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79C55947-AA0A-8969-D3EA-3C5A4FF5B8DE}"/>
              </a:ext>
            </a:extLst>
          </p:cNvPr>
          <p:cNvSpPr txBox="1"/>
          <p:nvPr/>
        </p:nvSpPr>
        <p:spPr>
          <a:xfrm>
            <a:off x="9944778" y="3942006"/>
            <a:ext cx="26767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Игорь Петрович </a:t>
            </a:r>
          </a:p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Иванов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(1923 — 1992)</a:t>
            </a:r>
          </a:p>
          <a:p>
            <a:pPr algn="ctr"/>
            <a:r>
              <a:rPr lang="ru-RU" sz="1000" dirty="0">
                <a:latin typeface="Century" panose="02040604050505020304" pitchFamily="18" charset="0"/>
                <a:cs typeface="Arial" panose="020B0604020202020204" pitchFamily="34" charset="0"/>
              </a:rPr>
              <a:t> «Коллективное творческое </a:t>
            </a:r>
          </a:p>
          <a:p>
            <a:pPr algn="ctr"/>
            <a:r>
              <a:rPr lang="ru-RU" sz="1000" dirty="0">
                <a:latin typeface="Century" panose="02040604050505020304" pitchFamily="18" charset="0"/>
                <a:cs typeface="Arial" panose="020B0604020202020204" pitchFamily="34" charset="0"/>
              </a:rPr>
              <a:t>воспитание»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3ED6D9B-E00F-86A0-C0D9-DAA0E276A1C0}"/>
              </a:ext>
            </a:extLst>
          </p:cNvPr>
          <p:cNvSpPr txBox="1"/>
          <p:nvPr/>
        </p:nvSpPr>
        <p:spPr>
          <a:xfrm>
            <a:off x="8624343" y="3403097"/>
            <a:ext cx="2002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Василий Александрович </a:t>
            </a:r>
          </a:p>
          <a:p>
            <a:pPr algn="ctr"/>
            <a:r>
              <a:rPr lang="ru-RU" sz="1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Сухомлинский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(1918-1970)</a:t>
            </a:r>
          </a:p>
          <a:p>
            <a:pPr algn="ctr"/>
            <a:r>
              <a:rPr lang="ru-RU" sz="1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«Сердце отдаю детям»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D7DFF5-625B-E5DB-5207-9FEFEF34562A}"/>
              </a:ext>
            </a:extLst>
          </p:cNvPr>
          <p:cNvSpPr txBox="1"/>
          <p:nvPr/>
        </p:nvSpPr>
        <p:spPr>
          <a:xfrm>
            <a:off x="199627" y="4807274"/>
            <a:ext cx="2765045" cy="523220"/>
          </a:xfrm>
          <a:prstGeom prst="rect">
            <a:avLst/>
          </a:prstGeom>
          <a:noFill/>
          <a:ln>
            <a:solidFill>
              <a:srgbClr val="2C3E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Общественный </a:t>
            </a:r>
          </a:p>
          <a:p>
            <a:pPr algn="ctr"/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идеал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908E59-214B-29C5-9363-129D7AEDCFDC}"/>
              </a:ext>
            </a:extLst>
          </p:cNvPr>
          <p:cNvSpPr txBox="1"/>
          <p:nvPr/>
        </p:nvSpPr>
        <p:spPr>
          <a:xfrm>
            <a:off x="1860461" y="5710069"/>
            <a:ext cx="3368740" cy="523220"/>
          </a:xfrm>
          <a:prstGeom prst="rect">
            <a:avLst/>
          </a:prstGeom>
          <a:noFill/>
          <a:ln>
            <a:solidFill>
              <a:srgbClr val="2C3E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Преображение </a:t>
            </a:r>
          </a:p>
          <a:p>
            <a:pPr algn="ctr"/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человека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E69361-9F9F-7A68-FB35-A6CAB96A3293}"/>
              </a:ext>
            </a:extLst>
          </p:cNvPr>
          <p:cNvSpPr txBox="1"/>
          <p:nvPr/>
        </p:nvSpPr>
        <p:spPr>
          <a:xfrm>
            <a:off x="3962734" y="4807274"/>
            <a:ext cx="3368740" cy="523220"/>
          </a:xfrm>
          <a:prstGeom prst="rect">
            <a:avLst/>
          </a:prstGeom>
          <a:noFill/>
          <a:ln>
            <a:solidFill>
              <a:srgbClr val="2C3E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Коллективное «соборное» воспитание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F2D7B8-DBAE-6E1D-27D3-E208FA8902A0}"/>
              </a:ext>
            </a:extLst>
          </p:cNvPr>
          <p:cNvSpPr txBox="1"/>
          <p:nvPr/>
        </p:nvSpPr>
        <p:spPr>
          <a:xfrm>
            <a:off x="8280255" y="4803780"/>
            <a:ext cx="3480125" cy="523220"/>
          </a:xfrm>
          <a:prstGeom prst="rect">
            <a:avLst/>
          </a:prstGeom>
          <a:noFill/>
          <a:ln>
            <a:solidFill>
              <a:srgbClr val="2C3E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Развитие личности первично в отношении получения знаний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49DC9A-F166-0B62-8348-7010D0DDA695}"/>
              </a:ext>
            </a:extLst>
          </p:cNvPr>
          <p:cNvSpPr txBox="1"/>
          <p:nvPr/>
        </p:nvSpPr>
        <p:spPr>
          <a:xfrm>
            <a:off x="6337845" y="5710069"/>
            <a:ext cx="3682473" cy="523220"/>
          </a:xfrm>
          <a:prstGeom prst="rect">
            <a:avLst/>
          </a:prstGeom>
          <a:noFill/>
          <a:ln>
            <a:solidFill>
              <a:srgbClr val="2C3E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Приоритет фундаментальной подготовки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F9CCE6-8939-3C36-4A5E-E4AD3CAFA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7" y="1668968"/>
            <a:ext cx="1335140" cy="182286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56F0A9F-321B-E368-84C1-44E1DE696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3" t="9462" r="24118" b="1715"/>
          <a:stretch/>
        </p:blipFill>
        <p:spPr bwMode="auto">
          <a:xfrm>
            <a:off x="2089949" y="1356755"/>
            <a:ext cx="1322720" cy="17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2DB5E09-AC32-351F-A108-DA20D4F16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r="14610"/>
          <a:stretch/>
        </p:blipFill>
        <p:spPr bwMode="auto">
          <a:xfrm>
            <a:off x="3788051" y="2179109"/>
            <a:ext cx="1251559" cy="17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8F80F-0FD2-B816-0DA1-CF9558E80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9184" r="6546" b="19741"/>
          <a:stretch/>
        </p:blipFill>
        <p:spPr bwMode="auto">
          <a:xfrm>
            <a:off x="5468414" y="1580493"/>
            <a:ext cx="1357718" cy="17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B4AF642-E18D-E285-D356-D41F825C3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3" r="6720"/>
          <a:stretch/>
        </p:blipFill>
        <p:spPr bwMode="auto">
          <a:xfrm>
            <a:off x="7372097" y="2190088"/>
            <a:ext cx="1376227" cy="17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5ED34D4-4BEE-DB62-F121-AD0D5849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97" y="1498924"/>
            <a:ext cx="1305604" cy="178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C5F837-E14A-F9A2-33E5-3CF8E6393F6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04" y="178743"/>
            <a:ext cx="881392" cy="758459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361137D-CB14-6665-4CF4-F9E157CDE2BE}"/>
              </a:ext>
            </a:extLst>
          </p:cNvPr>
          <p:cNvCxnSpPr>
            <a:cxnSpLocks/>
          </p:cNvCxnSpPr>
          <p:nvPr/>
        </p:nvCxnSpPr>
        <p:spPr>
          <a:xfrm>
            <a:off x="927463" y="1114953"/>
            <a:ext cx="11016708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E7DD49-6AC3-789D-0FD6-30DD9913CD6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67" y="139800"/>
            <a:ext cx="1172749" cy="991339"/>
          </a:xfrm>
          <a:prstGeom prst="rect">
            <a:avLst/>
          </a:prstGeom>
        </p:spPr>
      </p:pic>
      <p:pic>
        <p:nvPicPr>
          <p:cNvPr id="13" name="Google Shape;58;p13">
            <a:extLst>
              <a:ext uri="{FF2B5EF4-FFF2-40B4-BE49-F238E27FC236}">
                <a16:creationId xmlns:a16="http://schemas.microsoft.com/office/drawing/2014/main" id="{98BDCF2A-DE60-BDA8-E103-3B7D2D91B1F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782835" y="173092"/>
            <a:ext cx="820975" cy="79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CC9130-478F-EB7A-93D4-399E34F3886B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411752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193D0B5-8DF3-47F2-9F22-87E8541CC256}"/>
              </a:ext>
            </a:extLst>
          </p:cNvPr>
          <p:cNvSpPr txBox="1"/>
          <p:nvPr/>
        </p:nvSpPr>
        <p:spPr>
          <a:xfrm>
            <a:off x="835429" y="412786"/>
            <a:ext cx="7288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6DA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</a:t>
            </a:r>
            <a:r>
              <a:rPr lang="ru-RU" sz="2400" b="1" dirty="0">
                <a:solidFill>
                  <a:srgbClr val="FF3747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РОССИЙСКОЙ ШКОЛЫ</a:t>
            </a: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501C6799-277C-21D6-CAC0-40047759FF89}"/>
              </a:ext>
            </a:extLst>
          </p:cNvPr>
          <p:cNvSpPr/>
          <p:nvPr/>
        </p:nvSpPr>
        <p:spPr>
          <a:xfrm>
            <a:off x="1508760" y="1264384"/>
            <a:ext cx="5695406" cy="387705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ЕДИНСТВО ОБУЧЕНИЯ И ВОСПИТАНИЯ</a:t>
            </a:r>
          </a:p>
        </p:txBody>
      </p:sp>
      <p:sp>
        <p:nvSpPr>
          <p:cNvPr id="13" name="Rectangle 42">
            <a:extLst>
              <a:ext uri="{FF2B5EF4-FFF2-40B4-BE49-F238E27FC236}">
                <a16:creationId xmlns:a16="http://schemas.microsoft.com/office/drawing/2014/main" id="{A8D7C321-1449-93C1-5F49-9B44E4515CE9}"/>
              </a:ext>
            </a:extLst>
          </p:cNvPr>
          <p:cNvSpPr/>
          <p:nvPr/>
        </p:nvSpPr>
        <p:spPr>
          <a:xfrm>
            <a:off x="1508760" y="1769158"/>
            <a:ext cx="6126480" cy="41539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ЦЕННОСТНО-СМЫСЛОВОЙ АСПЕКТ ОБРАЗОВАНИЯ</a:t>
            </a:r>
          </a:p>
        </p:txBody>
      </p:sp>
      <p:sp>
        <p:nvSpPr>
          <p:cNvPr id="20" name="Rectangle 45">
            <a:extLst>
              <a:ext uri="{FF2B5EF4-FFF2-40B4-BE49-F238E27FC236}">
                <a16:creationId xmlns:a16="http://schemas.microsoft.com/office/drawing/2014/main" id="{1C46896D-6319-294B-947D-A8592A39D43B}"/>
              </a:ext>
            </a:extLst>
          </p:cNvPr>
          <p:cNvSpPr/>
          <p:nvPr/>
        </p:nvSpPr>
        <p:spPr>
          <a:xfrm>
            <a:off x="1508760" y="2326445"/>
            <a:ext cx="9568543" cy="41420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ФОРМИРОВАНИЕ БАЗОВЫХ НАВЫКОВ, ВСЕСТОРОННЕЕ РАЗВИТИЕ ЛИЧНОСТИ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050" cap="small" dirty="0">
              <a:solidFill>
                <a:srgbClr val="967B08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  <a:cs typeface="Arial" pitchFamily="34" charset="0"/>
            </a:endParaRPr>
          </a:p>
        </p:txBody>
      </p:sp>
      <p:sp>
        <p:nvSpPr>
          <p:cNvPr id="28" name="Rectangle 48">
            <a:extLst>
              <a:ext uri="{FF2B5EF4-FFF2-40B4-BE49-F238E27FC236}">
                <a16:creationId xmlns:a16="http://schemas.microsoft.com/office/drawing/2014/main" id="{0879899D-DFB4-99F1-DA74-B586A8EA4DD0}"/>
              </a:ext>
            </a:extLst>
          </p:cNvPr>
          <p:cNvSpPr/>
          <p:nvPr/>
        </p:nvSpPr>
        <p:spPr>
          <a:xfrm>
            <a:off x="1508760" y="2898042"/>
            <a:ext cx="5377228" cy="38209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КОМПЛЕКСНЫЙ ПОДХОД В ОБУЧЕНИИ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  <a:cs typeface="Arial" pitchFamily="34" charset="0"/>
            </a:endParaRPr>
          </a:p>
        </p:txBody>
      </p:sp>
      <p:sp>
        <p:nvSpPr>
          <p:cNvPr id="31" name="Rectangle 51">
            <a:extLst>
              <a:ext uri="{FF2B5EF4-FFF2-40B4-BE49-F238E27FC236}">
                <a16:creationId xmlns:a16="http://schemas.microsoft.com/office/drawing/2014/main" id="{8BB49CE3-D59B-CFCB-16BC-49E2A9B01D42}"/>
              </a:ext>
            </a:extLst>
          </p:cNvPr>
          <p:cNvSpPr/>
          <p:nvPr/>
        </p:nvSpPr>
        <p:spPr>
          <a:xfrm>
            <a:off x="1508760" y="3474453"/>
            <a:ext cx="6544103" cy="398109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ВОСПИТАНИЕ ГРАЖДАНИНА И ПАТРИОТА ОТЕЧЕСТВА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cap="small" dirty="0">
              <a:solidFill>
                <a:srgbClr val="296D5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  <a:cs typeface="Arial" pitchFamily="34" charset="0"/>
            </a:endParaRPr>
          </a:p>
        </p:txBody>
      </p:sp>
      <p:sp>
        <p:nvSpPr>
          <p:cNvPr id="98" name="Rectangle 54">
            <a:extLst>
              <a:ext uri="{FF2B5EF4-FFF2-40B4-BE49-F238E27FC236}">
                <a16:creationId xmlns:a16="http://schemas.microsoft.com/office/drawing/2014/main" id="{ACD0B42F-E7C3-4148-E6A5-7E78B43F0DAE}"/>
              </a:ext>
            </a:extLst>
          </p:cNvPr>
          <p:cNvSpPr/>
          <p:nvPr/>
        </p:nvSpPr>
        <p:spPr>
          <a:xfrm>
            <a:off x="1508760" y="4055527"/>
            <a:ext cx="5377228" cy="398109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ДОСТУПНОСТЬ И КАЧЕСТВО ОБРАЗОВАНИЯ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cap="small" dirty="0">
              <a:solidFill>
                <a:srgbClr val="216A97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  <a:cs typeface="Arial" pitchFamily="34" charset="0"/>
            </a:endParaRPr>
          </a:p>
        </p:txBody>
      </p:sp>
      <p:sp>
        <p:nvSpPr>
          <p:cNvPr id="102" name="Rectangle 57">
            <a:extLst>
              <a:ext uri="{FF2B5EF4-FFF2-40B4-BE49-F238E27FC236}">
                <a16:creationId xmlns:a16="http://schemas.microsoft.com/office/drawing/2014/main" id="{57F4E4A9-09ED-2F9E-CB45-93222B65BBF6}"/>
              </a:ext>
            </a:extLst>
          </p:cNvPr>
          <p:cNvSpPr/>
          <p:nvPr/>
        </p:nvSpPr>
        <p:spPr>
          <a:xfrm>
            <a:off x="1508760" y="4592429"/>
            <a:ext cx="8092440" cy="365125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ТРИЕДИНСТВО: УЧИТЕЛЬ (ВОСПИТАТЕЛЬ) – УЧЕНИК – РОДИТЕЛЬ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  <a:cs typeface="Arial" pitchFamily="34" charset="0"/>
            </a:endParaRPr>
          </a:p>
        </p:txBody>
      </p:sp>
      <p:sp>
        <p:nvSpPr>
          <p:cNvPr id="105" name="Rectangle 60">
            <a:extLst>
              <a:ext uri="{FF2B5EF4-FFF2-40B4-BE49-F238E27FC236}">
                <a16:creationId xmlns:a16="http://schemas.microsoft.com/office/drawing/2014/main" id="{33D91229-AF99-84DA-E89B-B37FED361097}"/>
              </a:ext>
            </a:extLst>
          </p:cNvPr>
          <p:cNvSpPr/>
          <p:nvPr/>
        </p:nvSpPr>
        <p:spPr>
          <a:xfrm>
            <a:off x="1508760" y="5089377"/>
            <a:ext cx="6903720" cy="385219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cap="small" dirty="0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Arial" pitchFamily="34" charset="0"/>
              </a:rPr>
              <a:t>ПОСТОЯННОЕ РАЗВИТИЕ С ОПОРОЙ НА ТРАДИЦИИ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cap="small" dirty="0">
              <a:solidFill>
                <a:srgbClr val="6F477D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  <a:cs typeface="Arial" pitchFamily="34" charset="0"/>
            </a:endParaRPr>
          </a:p>
        </p:txBody>
      </p:sp>
      <p:pic>
        <p:nvPicPr>
          <p:cNvPr id="42" name="Рисунок 41" descr="флажок установлен контур">
            <a:extLst>
              <a:ext uri="{FF2B5EF4-FFF2-40B4-BE49-F238E27FC236}">
                <a16:creationId xmlns:a16="http://schemas.microsoft.com/office/drawing/2014/main" id="{534222B8-8CBE-83FE-8F8A-6EEC61B19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29" y="1071953"/>
            <a:ext cx="733490" cy="733490"/>
          </a:xfrm>
          <a:prstGeom prst="rect">
            <a:avLst/>
          </a:prstGeom>
        </p:spPr>
      </p:pic>
      <p:pic>
        <p:nvPicPr>
          <p:cNvPr id="44" name="Рисунок 43" descr="флажок установлен контур">
            <a:extLst>
              <a:ext uri="{FF2B5EF4-FFF2-40B4-BE49-F238E27FC236}">
                <a16:creationId xmlns:a16="http://schemas.microsoft.com/office/drawing/2014/main" id="{3607118C-6085-17B3-D385-B7F0739E8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154" y="1595008"/>
            <a:ext cx="733490" cy="733490"/>
          </a:xfrm>
          <a:prstGeom prst="rect">
            <a:avLst/>
          </a:prstGeom>
        </p:spPr>
      </p:pic>
      <p:pic>
        <p:nvPicPr>
          <p:cNvPr id="45" name="Рисунок 44" descr="флажок установлен контур">
            <a:extLst>
              <a:ext uri="{FF2B5EF4-FFF2-40B4-BE49-F238E27FC236}">
                <a16:creationId xmlns:a16="http://schemas.microsoft.com/office/drawing/2014/main" id="{0CF5C981-5BAE-B83C-884A-CF26098BE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29" y="2151479"/>
            <a:ext cx="733490" cy="733490"/>
          </a:xfrm>
          <a:prstGeom prst="rect">
            <a:avLst/>
          </a:prstGeom>
        </p:spPr>
      </p:pic>
      <p:pic>
        <p:nvPicPr>
          <p:cNvPr id="46" name="Рисунок 45" descr="флажок установлен контур">
            <a:extLst>
              <a:ext uri="{FF2B5EF4-FFF2-40B4-BE49-F238E27FC236}">
                <a16:creationId xmlns:a16="http://schemas.microsoft.com/office/drawing/2014/main" id="{E2F43E2B-5222-4ABE-EF20-0139F7DB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154" y="2695874"/>
            <a:ext cx="733490" cy="733490"/>
          </a:xfrm>
          <a:prstGeom prst="rect">
            <a:avLst/>
          </a:prstGeom>
        </p:spPr>
      </p:pic>
      <p:pic>
        <p:nvPicPr>
          <p:cNvPr id="47" name="Рисунок 46" descr="флажок установлен контур">
            <a:extLst>
              <a:ext uri="{FF2B5EF4-FFF2-40B4-BE49-F238E27FC236}">
                <a16:creationId xmlns:a16="http://schemas.microsoft.com/office/drawing/2014/main" id="{CF69DA46-2E40-8D49-8853-7E75D2318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429" y="3257172"/>
            <a:ext cx="733490" cy="733490"/>
          </a:xfrm>
          <a:prstGeom prst="rect">
            <a:avLst/>
          </a:prstGeom>
        </p:spPr>
      </p:pic>
      <p:pic>
        <p:nvPicPr>
          <p:cNvPr id="48" name="Рисунок 47" descr="флажок установлен контур">
            <a:extLst>
              <a:ext uri="{FF2B5EF4-FFF2-40B4-BE49-F238E27FC236}">
                <a16:creationId xmlns:a16="http://schemas.microsoft.com/office/drawing/2014/main" id="{704208D6-762E-142A-18E4-C7FC56734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154" y="3835738"/>
            <a:ext cx="733490" cy="733490"/>
          </a:xfrm>
          <a:prstGeom prst="rect">
            <a:avLst/>
          </a:prstGeom>
        </p:spPr>
      </p:pic>
      <p:pic>
        <p:nvPicPr>
          <p:cNvPr id="49" name="Рисунок 48" descr="флажок установлен контур">
            <a:extLst>
              <a:ext uri="{FF2B5EF4-FFF2-40B4-BE49-F238E27FC236}">
                <a16:creationId xmlns:a16="http://schemas.microsoft.com/office/drawing/2014/main" id="{B460E82C-1475-AB2C-AA5C-A34CAFB4F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154" y="4383879"/>
            <a:ext cx="733490" cy="733490"/>
          </a:xfrm>
          <a:prstGeom prst="rect">
            <a:avLst/>
          </a:prstGeom>
        </p:spPr>
      </p:pic>
      <p:pic>
        <p:nvPicPr>
          <p:cNvPr id="50" name="Рисунок 49" descr="флажок установлен контур">
            <a:extLst>
              <a:ext uri="{FF2B5EF4-FFF2-40B4-BE49-F238E27FC236}">
                <a16:creationId xmlns:a16="http://schemas.microsoft.com/office/drawing/2014/main" id="{63FC3572-D949-EAB9-6F25-5047983CC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154" y="4914402"/>
            <a:ext cx="733490" cy="7334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371362-A8BA-3F75-B5A7-015902449E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67" y="139800"/>
            <a:ext cx="1172749" cy="991339"/>
          </a:xfrm>
          <a:prstGeom prst="rect">
            <a:avLst/>
          </a:prstGeom>
        </p:spPr>
      </p:pic>
      <p:pic>
        <p:nvPicPr>
          <p:cNvPr id="5" name="Google Shape;58;p13">
            <a:extLst>
              <a:ext uri="{FF2B5EF4-FFF2-40B4-BE49-F238E27FC236}">
                <a16:creationId xmlns:a16="http://schemas.microsoft.com/office/drawing/2014/main" id="{7582E7E0-F5FD-8FA8-F996-D28AC66D69C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82835" y="173092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E79BA3-CB43-673A-9619-B38ED7A9405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04" y="178743"/>
            <a:ext cx="881392" cy="758459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9A6858B-339C-F391-5B1B-31B916212855}"/>
              </a:ext>
            </a:extLst>
          </p:cNvPr>
          <p:cNvCxnSpPr>
            <a:cxnSpLocks/>
          </p:cNvCxnSpPr>
          <p:nvPr/>
        </p:nvCxnSpPr>
        <p:spPr>
          <a:xfrm>
            <a:off x="927463" y="1114953"/>
            <a:ext cx="11016708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3D8D47-2000-D2CA-A1BA-8CFED840FE06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694306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852BD3E-CB3C-BDA1-5B3D-4416F678AC83}"/>
              </a:ext>
            </a:extLst>
          </p:cNvPr>
          <p:cNvSpPr/>
          <p:nvPr/>
        </p:nvSpPr>
        <p:spPr>
          <a:xfrm>
            <a:off x="1327643" y="2568237"/>
            <a:ext cx="3382392" cy="73085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36DA6"/>
                </a:solidFill>
                <a:latin typeface="Arial Nova" panose="020B0504020202020204" pitchFamily="34" charset="0"/>
              </a:rPr>
              <a:t>человек, максимально адаптированный к рынку труда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9F2B335-3DBE-27A7-E053-3D488FDF1CF5}"/>
              </a:ext>
            </a:extLst>
          </p:cNvPr>
          <p:cNvSpPr/>
          <p:nvPr/>
        </p:nvSpPr>
        <p:spPr>
          <a:xfrm>
            <a:off x="1327643" y="3380106"/>
            <a:ext cx="3382392" cy="730852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36DA6"/>
                </a:solidFill>
                <a:latin typeface="Arial Nova" panose="020B0504020202020204" pitchFamily="34" charset="0"/>
              </a:rPr>
              <a:t>человек, интегрированный в глобальный мир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7ECD331-75C7-BCBE-1611-5F8D0E8E2244}"/>
              </a:ext>
            </a:extLst>
          </p:cNvPr>
          <p:cNvSpPr/>
          <p:nvPr/>
        </p:nvSpPr>
        <p:spPr>
          <a:xfrm>
            <a:off x="1327643" y="4174033"/>
            <a:ext cx="3382392" cy="73085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36DA6"/>
                </a:solidFill>
                <a:latin typeface="Arial Nova" panose="020B0504020202020204" pitchFamily="34" charset="0"/>
              </a:rPr>
              <a:t>индивидуализация, индивидуальные траектории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E6C68587-6C3D-8FF9-23F0-FD858E97ECD9}"/>
              </a:ext>
            </a:extLst>
          </p:cNvPr>
          <p:cNvSpPr/>
          <p:nvPr/>
        </p:nvSpPr>
        <p:spPr>
          <a:xfrm>
            <a:off x="1327643" y="4976059"/>
            <a:ext cx="3382392" cy="101470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36DA6"/>
                </a:solidFill>
                <a:latin typeface="Arial Nova" panose="020B0504020202020204" pitchFamily="34" charset="0"/>
              </a:rPr>
              <a:t>технологическое мышление, обучение технологическим навыкам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CD32D30-0AAD-960B-CBA1-252A0F46A47E}"/>
              </a:ext>
            </a:extLst>
          </p:cNvPr>
          <p:cNvSpPr/>
          <p:nvPr/>
        </p:nvSpPr>
        <p:spPr>
          <a:xfrm>
            <a:off x="7445837" y="2569979"/>
            <a:ext cx="3382392" cy="73085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93B3B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93B3B"/>
                </a:solidFill>
                <a:latin typeface="Arial Nova" panose="020B0504020202020204" pitchFamily="34" charset="0"/>
              </a:rPr>
              <a:t>гармонично развитая личность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AA3D618-F1B6-862E-BAFF-60FDF66EA0EF}"/>
              </a:ext>
            </a:extLst>
          </p:cNvPr>
          <p:cNvSpPr/>
          <p:nvPr/>
        </p:nvSpPr>
        <p:spPr>
          <a:xfrm>
            <a:off x="7445837" y="3372006"/>
            <a:ext cx="3382392" cy="73085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93B3B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93B3B"/>
                </a:solidFill>
                <a:latin typeface="Arial Nova" panose="020B0504020202020204" pitchFamily="34" charset="0"/>
              </a:rPr>
              <a:t>патриот – гражданин России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0F48123-3BBE-0B4E-E814-8FBB5C4988B5}"/>
              </a:ext>
            </a:extLst>
          </p:cNvPr>
          <p:cNvSpPr/>
          <p:nvPr/>
        </p:nvSpPr>
        <p:spPr>
          <a:xfrm>
            <a:off x="7445837" y="4174033"/>
            <a:ext cx="3382392" cy="73085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93B3B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93B3B"/>
                </a:solidFill>
                <a:latin typeface="Arial Nova" panose="020B0504020202020204" pitchFamily="34" charset="0"/>
              </a:rPr>
              <a:t>социализация, социальные сборки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89CED45-D9DD-6BC8-71B7-A766AD100E8B}"/>
              </a:ext>
            </a:extLst>
          </p:cNvPr>
          <p:cNvSpPr/>
          <p:nvPr/>
        </p:nvSpPr>
        <p:spPr>
          <a:xfrm>
            <a:off x="7445837" y="4976059"/>
            <a:ext cx="3382392" cy="101470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93B3B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93B3B"/>
                </a:solidFill>
                <a:latin typeface="Arial Nova" panose="020B0504020202020204" pitchFamily="34" charset="0"/>
              </a:rPr>
              <a:t>системное мышление, обучение пониманию и системному анализу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FDAF138-A37E-8612-72CE-2AD69043D8E2}"/>
              </a:ext>
            </a:extLst>
          </p:cNvPr>
          <p:cNvSpPr/>
          <p:nvPr/>
        </p:nvSpPr>
        <p:spPr>
          <a:xfrm>
            <a:off x="7445837" y="1637992"/>
            <a:ext cx="3382392" cy="539056"/>
          </a:xfrm>
          <a:prstGeom prst="roundRect">
            <a:avLst/>
          </a:prstGeom>
          <a:solidFill>
            <a:schemeClr val="bg1"/>
          </a:solidFill>
          <a:ln>
            <a:solidFill>
              <a:srgbClr val="C93B3B"/>
            </a:solidFill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</a:rPr>
              <a:t>СТАЛО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0373F2EB-03A0-B007-7868-B46B11A48937}"/>
              </a:ext>
            </a:extLst>
          </p:cNvPr>
          <p:cNvSpPr/>
          <p:nvPr/>
        </p:nvSpPr>
        <p:spPr>
          <a:xfrm>
            <a:off x="1327643" y="1616032"/>
            <a:ext cx="3382392" cy="53905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536DA6"/>
                </a:solidFill>
                <a:latin typeface="Arial Black" panose="020B0A04020102020204" pitchFamily="34" charset="0"/>
              </a:rPr>
              <a:t>БЫЛО</a:t>
            </a:r>
          </a:p>
        </p:txBody>
      </p:sp>
      <p:sp>
        <p:nvSpPr>
          <p:cNvPr id="27" name="Стрелка вправо 3">
            <a:extLst>
              <a:ext uri="{FF2B5EF4-FFF2-40B4-BE49-F238E27FC236}">
                <a16:creationId xmlns:a16="http://schemas.microsoft.com/office/drawing/2014/main" id="{8E5ECA1B-2330-ADD0-AB1A-3729BF3F87DB}"/>
              </a:ext>
            </a:extLst>
          </p:cNvPr>
          <p:cNvSpPr/>
          <p:nvPr/>
        </p:nvSpPr>
        <p:spPr>
          <a:xfrm>
            <a:off x="5343925" y="5369956"/>
            <a:ext cx="1359844" cy="226909"/>
          </a:xfrm>
          <a:prstGeom prst="rightArrow">
            <a:avLst/>
          </a:prstGeom>
          <a:noFill/>
          <a:ln w="12700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3">
            <a:extLst>
              <a:ext uri="{FF2B5EF4-FFF2-40B4-BE49-F238E27FC236}">
                <a16:creationId xmlns:a16="http://schemas.microsoft.com/office/drawing/2014/main" id="{7BE9110C-4152-DD58-DC57-3F5CEC234406}"/>
              </a:ext>
            </a:extLst>
          </p:cNvPr>
          <p:cNvSpPr/>
          <p:nvPr/>
        </p:nvSpPr>
        <p:spPr>
          <a:xfrm>
            <a:off x="5343925" y="4426004"/>
            <a:ext cx="1359844" cy="226909"/>
          </a:xfrm>
          <a:prstGeom prst="rightArrow">
            <a:avLst/>
          </a:prstGeom>
          <a:noFill/>
          <a:ln w="12700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">
            <a:extLst>
              <a:ext uri="{FF2B5EF4-FFF2-40B4-BE49-F238E27FC236}">
                <a16:creationId xmlns:a16="http://schemas.microsoft.com/office/drawing/2014/main" id="{D1BC2E5F-AE11-551D-3E2E-5A857E41D12E}"/>
              </a:ext>
            </a:extLst>
          </p:cNvPr>
          <p:cNvSpPr/>
          <p:nvPr/>
        </p:nvSpPr>
        <p:spPr>
          <a:xfrm>
            <a:off x="5343925" y="3623977"/>
            <a:ext cx="1359844" cy="226909"/>
          </a:xfrm>
          <a:prstGeom prst="rightArrow">
            <a:avLst/>
          </a:prstGeom>
          <a:noFill/>
          <a:ln w="12700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трелка вправо 3">
            <a:extLst>
              <a:ext uri="{FF2B5EF4-FFF2-40B4-BE49-F238E27FC236}">
                <a16:creationId xmlns:a16="http://schemas.microsoft.com/office/drawing/2014/main" id="{B7AA6581-23A9-BD1A-9DDD-A4491E0C35C1}"/>
              </a:ext>
            </a:extLst>
          </p:cNvPr>
          <p:cNvSpPr/>
          <p:nvPr/>
        </p:nvSpPr>
        <p:spPr>
          <a:xfrm>
            <a:off x="5343925" y="2820208"/>
            <a:ext cx="1359844" cy="226909"/>
          </a:xfrm>
          <a:prstGeom prst="rightArrow">
            <a:avLst/>
          </a:prstGeom>
          <a:noFill/>
          <a:ln w="12700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C3E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5388D-ECBA-F569-45D9-A9E515002FEE}"/>
              </a:ext>
            </a:extLst>
          </p:cNvPr>
          <p:cNvSpPr txBox="1"/>
          <p:nvPr/>
        </p:nvSpPr>
        <p:spPr>
          <a:xfrm>
            <a:off x="734338" y="422394"/>
            <a:ext cx="1072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6DA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СМЕНА</a:t>
            </a:r>
            <a:r>
              <a:rPr lang="ru-RU" sz="2400" b="1" dirty="0">
                <a:solidFill>
                  <a:srgbClr val="2C3E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ПЕДАГОГИЧЕСКОГО ВЕКТОРА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6BAC28-DF5F-0C4D-5B4D-7922E7E097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04" y="178743"/>
            <a:ext cx="881392" cy="75845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70E9126-5710-29E2-8C48-8799D984C15A}"/>
              </a:ext>
            </a:extLst>
          </p:cNvPr>
          <p:cNvCxnSpPr>
            <a:cxnSpLocks/>
          </p:cNvCxnSpPr>
          <p:nvPr/>
        </p:nvCxnSpPr>
        <p:spPr>
          <a:xfrm>
            <a:off x="927463" y="1114953"/>
            <a:ext cx="11016708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4DF280-BF23-238B-21BB-586BBB289C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67" y="139800"/>
            <a:ext cx="1172749" cy="991339"/>
          </a:xfrm>
          <a:prstGeom prst="rect">
            <a:avLst/>
          </a:prstGeom>
        </p:spPr>
      </p:pic>
      <p:pic>
        <p:nvPicPr>
          <p:cNvPr id="9" name="Google Shape;58;p13">
            <a:extLst>
              <a:ext uri="{FF2B5EF4-FFF2-40B4-BE49-F238E27FC236}">
                <a16:creationId xmlns:a16="http://schemas.microsoft.com/office/drawing/2014/main" id="{92B38A30-C4FE-0F68-7812-C7AA49256AE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2835" y="173092"/>
            <a:ext cx="820975" cy="7923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D86EDA-5A3A-FE07-356F-3F14ABE24FBF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713016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BCDE218-B19D-EC1D-F27B-6BD2B5E8F629}"/>
              </a:ext>
            </a:extLst>
          </p:cNvPr>
          <p:cNvSpPr/>
          <p:nvPr/>
        </p:nvSpPr>
        <p:spPr>
          <a:xfrm>
            <a:off x="837712" y="1310795"/>
            <a:ext cx="3382392" cy="539056"/>
          </a:xfrm>
          <a:prstGeom prst="roundRect">
            <a:avLst/>
          </a:prstGeom>
          <a:noFill/>
          <a:ln>
            <a:solidFill>
              <a:srgbClr val="C93B3B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</a:rPr>
              <a:t>ОБУЧЕНИЕ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169F472-46F6-09FD-4494-7804458E3B15}"/>
              </a:ext>
            </a:extLst>
          </p:cNvPr>
          <p:cNvSpPr/>
          <p:nvPr/>
        </p:nvSpPr>
        <p:spPr>
          <a:xfrm>
            <a:off x="4862622" y="1310795"/>
            <a:ext cx="3382392" cy="539056"/>
          </a:xfrm>
          <a:prstGeom prst="roundRect">
            <a:avLst/>
          </a:prstGeom>
          <a:noFill/>
          <a:ln>
            <a:solidFill>
              <a:srgbClr val="C93B3B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</a:rPr>
              <a:t>ВОСПИТАНИЕ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7B1187C-5965-4331-7519-9F1B38885B94}"/>
              </a:ext>
            </a:extLst>
          </p:cNvPr>
          <p:cNvSpPr/>
          <p:nvPr/>
        </p:nvSpPr>
        <p:spPr>
          <a:xfrm>
            <a:off x="8623154" y="1338523"/>
            <a:ext cx="3382392" cy="539056"/>
          </a:xfrm>
          <a:prstGeom prst="roundRect">
            <a:avLst/>
          </a:prstGeom>
          <a:noFill/>
          <a:ln>
            <a:solidFill>
              <a:srgbClr val="C93B3B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</a:rPr>
              <a:t>РАЗВИТИЕ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79993B55-911E-129C-0E48-9C2CF5E77E73}"/>
              </a:ext>
            </a:extLst>
          </p:cNvPr>
          <p:cNvSpPr/>
          <p:nvPr/>
        </p:nvSpPr>
        <p:spPr>
          <a:xfrm>
            <a:off x="4717543" y="3176062"/>
            <a:ext cx="3382392" cy="73085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ценностно-ориентированный подход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8DA95CA-FC49-9CA5-CD37-88259D26706E}"/>
              </a:ext>
            </a:extLst>
          </p:cNvPr>
          <p:cNvSpPr/>
          <p:nvPr/>
        </p:nvSpPr>
        <p:spPr>
          <a:xfrm>
            <a:off x="8623154" y="3176062"/>
            <a:ext cx="3382392" cy="73085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теория развивающего обучения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1907A50-67AC-258E-8E62-236527F741F6}"/>
              </a:ext>
            </a:extLst>
          </p:cNvPr>
          <p:cNvSpPr/>
          <p:nvPr/>
        </p:nvSpPr>
        <p:spPr>
          <a:xfrm>
            <a:off x="668665" y="3176062"/>
            <a:ext cx="1097991" cy="7308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C3E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знания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7C745AC4-080F-BD10-3521-516950F85442}"/>
              </a:ext>
            </a:extLst>
          </p:cNvPr>
          <p:cNvSpPr/>
          <p:nvPr/>
        </p:nvSpPr>
        <p:spPr>
          <a:xfrm>
            <a:off x="6796996" y="4866825"/>
            <a:ext cx="3382392" cy="73085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методология</a:t>
            </a:r>
            <a:r>
              <a:rPr lang="ru-RU" sz="1600" b="1" dirty="0">
                <a:solidFill>
                  <a:schemeClr val="tx1"/>
                </a:solidFill>
                <a:latin typeface="Arial Nova" panose="020B0504020202020204" pitchFamily="34" charset="0"/>
              </a:rPr>
              <a:t> отечественной педагогики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4F41A41-CE95-6589-9898-C47F1A5CC8D1}"/>
              </a:ext>
            </a:extLst>
          </p:cNvPr>
          <p:cNvSpPr/>
          <p:nvPr/>
        </p:nvSpPr>
        <p:spPr>
          <a:xfrm>
            <a:off x="2626657" y="4264133"/>
            <a:ext cx="2547565" cy="9008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практико-ориентированный подход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D76C2390-0B9B-D233-CAB8-DA3C9ED4882F}"/>
              </a:ext>
            </a:extLst>
          </p:cNvPr>
          <p:cNvSpPr/>
          <p:nvPr/>
        </p:nvSpPr>
        <p:spPr>
          <a:xfrm>
            <a:off x="809897" y="4272905"/>
            <a:ext cx="1666974" cy="730852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классический подход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C22DE1F6-2A83-50DF-C370-8BEB26E78461}"/>
              </a:ext>
            </a:extLst>
          </p:cNvPr>
          <p:cNvSpPr/>
          <p:nvPr/>
        </p:nvSpPr>
        <p:spPr>
          <a:xfrm>
            <a:off x="1916442" y="3184833"/>
            <a:ext cx="1044990" cy="7088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умения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62A477D8-F82E-876A-30F6-568C5741335A}"/>
              </a:ext>
            </a:extLst>
          </p:cNvPr>
          <p:cNvSpPr/>
          <p:nvPr/>
        </p:nvSpPr>
        <p:spPr>
          <a:xfrm>
            <a:off x="3019037" y="3162831"/>
            <a:ext cx="1091931" cy="7308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2C3E50"/>
                </a:solidFill>
                <a:latin typeface="Arial Nova" panose="020B0504020202020204" pitchFamily="34" charset="0"/>
              </a:rPr>
              <a:t>навыки</a:t>
            </a:r>
          </a:p>
        </p:txBody>
      </p: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id="{F8B00ACC-54C7-D33A-6AA0-589615E2D12E}"/>
              </a:ext>
            </a:extLst>
          </p:cNvPr>
          <p:cNvCxnSpPr/>
          <p:nvPr/>
        </p:nvCxnSpPr>
        <p:spPr>
          <a:xfrm>
            <a:off x="1233996" y="3906914"/>
            <a:ext cx="0" cy="357220"/>
          </a:xfrm>
          <a:prstGeom prst="straightConnector1">
            <a:avLst/>
          </a:prstGeom>
          <a:ln w="38100">
            <a:solidFill>
              <a:srgbClr val="2C3E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Соединитель: уступ 104">
            <a:extLst>
              <a:ext uri="{FF2B5EF4-FFF2-40B4-BE49-F238E27FC236}">
                <a16:creationId xmlns:a16="http://schemas.microsoft.com/office/drawing/2014/main" id="{99531CF6-F565-7F08-2DC7-B6A760F29418}"/>
              </a:ext>
            </a:extLst>
          </p:cNvPr>
          <p:cNvCxnSpPr/>
          <p:nvPr/>
        </p:nvCxnSpPr>
        <p:spPr>
          <a:xfrm rot="5400000">
            <a:off x="3248171" y="3925726"/>
            <a:ext cx="357220" cy="319596"/>
          </a:xfrm>
          <a:prstGeom prst="bentConnector3">
            <a:avLst/>
          </a:prstGeom>
          <a:ln>
            <a:solidFill>
              <a:srgbClr val="2C3E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: уступ 106">
            <a:extLst>
              <a:ext uri="{FF2B5EF4-FFF2-40B4-BE49-F238E27FC236}">
                <a16:creationId xmlns:a16="http://schemas.microsoft.com/office/drawing/2014/main" id="{5A87D686-4F4B-2FC3-52EC-10837B10CE43}"/>
              </a:ext>
            </a:extLst>
          </p:cNvPr>
          <p:cNvCxnSpPr/>
          <p:nvPr/>
        </p:nvCxnSpPr>
        <p:spPr>
          <a:xfrm>
            <a:off x="2428992" y="3906914"/>
            <a:ext cx="919639" cy="178610"/>
          </a:xfrm>
          <a:prstGeom prst="bentConnector3">
            <a:avLst>
              <a:gd name="adj1" fmla="val -198"/>
            </a:avLst>
          </a:prstGeom>
          <a:ln>
            <a:solidFill>
              <a:srgbClr val="2C3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>
            <a:extLst>
              <a:ext uri="{FF2B5EF4-FFF2-40B4-BE49-F238E27FC236}">
                <a16:creationId xmlns:a16="http://schemas.microsoft.com/office/drawing/2014/main" id="{7C60C8E4-17E4-84A7-0A01-38EFBD732C83}"/>
              </a:ext>
            </a:extLst>
          </p:cNvPr>
          <p:cNvCxnSpPr/>
          <p:nvPr/>
        </p:nvCxnSpPr>
        <p:spPr>
          <a:xfrm>
            <a:off x="7732450" y="3893683"/>
            <a:ext cx="0" cy="946288"/>
          </a:xfrm>
          <a:prstGeom prst="straightConnector1">
            <a:avLst/>
          </a:prstGeom>
          <a:ln w="38100">
            <a:solidFill>
              <a:srgbClr val="2C3E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>
            <a:extLst>
              <a:ext uri="{FF2B5EF4-FFF2-40B4-BE49-F238E27FC236}">
                <a16:creationId xmlns:a16="http://schemas.microsoft.com/office/drawing/2014/main" id="{363A3735-057D-0F2D-10EC-0233E2AE6A9B}"/>
              </a:ext>
            </a:extLst>
          </p:cNvPr>
          <p:cNvCxnSpPr/>
          <p:nvPr/>
        </p:nvCxnSpPr>
        <p:spPr>
          <a:xfrm>
            <a:off x="9447320" y="3906914"/>
            <a:ext cx="0" cy="946288"/>
          </a:xfrm>
          <a:prstGeom prst="straightConnector1">
            <a:avLst/>
          </a:prstGeom>
          <a:ln w="38100">
            <a:solidFill>
              <a:srgbClr val="2C3E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Соединитель: уступ 112">
            <a:extLst>
              <a:ext uri="{FF2B5EF4-FFF2-40B4-BE49-F238E27FC236}">
                <a16:creationId xmlns:a16="http://schemas.microsoft.com/office/drawing/2014/main" id="{A3DE5AAF-10F4-6CE8-ABB1-52E0D29BBDE4}"/>
              </a:ext>
            </a:extLst>
          </p:cNvPr>
          <p:cNvCxnSpPr/>
          <p:nvPr/>
        </p:nvCxnSpPr>
        <p:spPr>
          <a:xfrm rot="10800000">
            <a:off x="1666448" y="5065119"/>
            <a:ext cx="5107313" cy="458081"/>
          </a:xfrm>
          <a:prstGeom prst="bentConnector3">
            <a:avLst>
              <a:gd name="adj1" fmla="val 100061"/>
            </a:avLst>
          </a:prstGeom>
          <a:ln w="38100">
            <a:solidFill>
              <a:srgbClr val="2C3E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>
            <a:extLst>
              <a:ext uri="{FF2B5EF4-FFF2-40B4-BE49-F238E27FC236}">
                <a16:creationId xmlns:a16="http://schemas.microsoft.com/office/drawing/2014/main" id="{01627B6A-F20F-82EE-257D-681303AD856A}"/>
              </a:ext>
            </a:extLst>
          </p:cNvPr>
          <p:cNvCxnSpPr>
            <a:cxnSpLocks/>
          </p:cNvCxnSpPr>
          <p:nvPr/>
        </p:nvCxnSpPr>
        <p:spPr>
          <a:xfrm flipV="1">
            <a:off x="3900439" y="5164968"/>
            <a:ext cx="0" cy="381873"/>
          </a:xfrm>
          <a:prstGeom prst="straightConnector1">
            <a:avLst/>
          </a:prstGeom>
          <a:ln w="38100">
            <a:solidFill>
              <a:srgbClr val="2C3E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D87EDA0A-FDEA-6DCA-3C85-AEE5CBFD6CAA}"/>
              </a:ext>
            </a:extLst>
          </p:cNvPr>
          <p:cNvSpPr/>
          <p:nvPr/>
        </p:nvSpPr>
        <p:spPr>
          <a:xfrm>
            <a:off x="1342240" y="1927766"/>
            <a:ext cx="116919" cy="1172806"/>
          </a:xfrm>
          <a:prstGeom prst="downArrow">
            <a:avLst/>
          </a:prstGeom>
          <a:solidFill>
            <a:schemeClr val="bg1"/>
          </a:solidFill>
          <a:ln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C3E50"/>
              </a:solidFill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D1AF9C58-3976-3AE6-757E-476457883D10}"/>
              </a:ext>
            </a:extLst>
          </p:cNvPr>
          <p:cNvSpPr/>
          <p:nvPr/>
        </p:nvSpPr>
        <p:spPr>
          <a:xfrm>
            <a:off x="2440231" y="1914535"/>
            <a:ext cx="116919" cy="1186038"/>
          </a:xfrm>
          <a:prstGeom prst="downArrow">
            <a:avLst/>
          </a:prstGeom>
          <a:solidFill>
            <a:schemeClr val="bg1"/>
          </a:solidFill>
          <a:ln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105DABFB-F2CF-9B27-6D7E-C427BE00CA10}"/>
              </a:ext>
            </a:extLst>
          </p:cNvPr>
          <p:cNvSpPr/>
          <p:nvPr/>
        </p:nvSpPr>
        <p:spPr>
          <a:xfrm>
            <a:off x="3481432" y="1914535"/>
            <a:ext cx="116919" cy="1186037"/>
          </a:xfrm>
          <a:prstGeom prst="downArrow">
            <a:avLst/>
          </a:prstGeom>
          <a:solidFill>
            <a:schemeClr val="bg1"/>
          </a:solidFill>
          <a:ln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55229363-4D37-88E6-83DF-7F0E4B86D005}"/>
              </a:ext>
            </a:extLst>
          </p:cNvPr>
          <p:cNvSpPr/>
          <p:nvPr/>
        </p:nvSpPr>
        <p:spPr>
          <a:xfrm>
            <a:off x="6291744" y="1914535"/>
            <a:ext cx="116919" cy="1186038"/>
          </a:xfrm>
          <a:prstGeom prst="downArrow">
            <a:avLst/>
          </a:prstGeom>
          <a:solidFill>
            <a:schemeClr val="bg1"/>
          </a:solidFill>
          <a:ln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C3E50"/>
              </a:solidFill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374F9E55-61A5-DFC1-0B2C-A939E264C9DD}"/>
              </a:ext>
            </a:extLst>
          </p:cNvPr>
          <p:cNvSpPr/>
          <p:nvPr/>
        </p:nvSpPr>
        <p:spPr>
          <a:xfrm>
            <a:off x="10156152" y="1927765"/>
            <a:ext cx="117785" cy="1172807"/>
          </a:xfrm>
          <a:prstGeom prst="downArrow">
            <a:avLst/>
          </a:prstGeom>
          <a:solidFill>
            <a:schemeClr val="bg1"/>
          </a:solidFill>
          <a:ln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18">
            <a:extLst>
              <a:ext uri="{FF2B5EF4-FFF2-40B4-BE49-F238E27FC236}">
                <a16:creationId xmlns:a16="http://schemas.microsoft.com/office/drawing/2014/main" id="{7C745AC4-080F-BD10-3521-516950F85442}"/>
              </a:ext>
            </a:extLst>
          </p:cNvPr>
          <p:cNvSpPr/>
          <p:nvPr/>
        </p:nvSpPr>
        <p:spPr>
          <a:xfrm>
            <a:off x="4300859" y="5683512"/>
            <a:ext cx="6888480" cy="7308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C3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rgbClr val="2C3E50"/>
                </a:solidFill>
                <a:latin typeface="Arial Nova" panose="020B0504020202020204" pitchFamily="34" charset="0"/>
              </a:rPr>
              <a:t>ФЛАГМАНСКИЕ ШКОЛЫ – образовательные модели с учетом образовательных запросов регионов РФ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04113-3943-79C3-7384-E2E736E43E95}"/>
              </a:ext>
            </a:extLst>
          </p:cNvPr>
          <p:cNvSpPr txBox="1"/>
          <p:nvPr/>
        </p:nvSpPr>
        <p:spPr>
          <a:xfrm>
            <a:off x="734338" y="422394"/>
            <a:ext cx="1072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6DA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МЕТОДОЛОГИЯ</a:t>
            </a:r>
            <a:r>
              <a:rPr lang="ru-RU" sz="2400" b="1" dirty="0">
                <a:solidFill>
                  <a:srgbClr val="FC434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ЦЕЛОСТНОГО ОБРАЗОВАНИЯ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38A3539-7121-DB1F-1FD7-EE8C53954DA2}"/>
              </a:ext>
            </a:extLst>
          </p:cNvPr>
          <p:cNvCxnSpPr>
            <a:cxnSpLocks/>
          </p:cNvCxnSpPr>
          <p:nvPr/>
        </p:nvCxnSpPr>
        <p:spPr>
          <a:xfrm>
            <a:off x="809897" y="1005839"/>
            <a:ext cx="110167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CCCD3D-0DCD-04A3-2D46-6B39A3F3FBEA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4069217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19">
            <a:extLst>
              <a:ext uri="{FF2B5EF4-FFF2-40B4-BE49-F238E27FC236}">
                <a16:creationId xmlns:a16="http://schemas.microsoft.com/office/drawing/2014/main" id="{728FA55D-9626-0F23-4608-AEF1BAAD8434}"/>
              </a:ext>
            </a:extLst>
          </p:cNvPr>
          <p:cNvSpPr/>
          <p:nvPr/>
        </p:nvSpPr>
        <p:spPr>
          <a:xfrm>
            <a:off x="4296143" y="2916023"/>
            <a:ext cx="3706954" cy="1595714"/>
          </a:xfrm>
          <a:prstGeom prst="roundRect">
            <a:avLst/>
          </a:prstGeom>
          <a:solidFill>
            <a:schemeClr val="bg1"/>
          </a:solidFill>
          <a:ln>
            <a:solidFill>
              <a:srgbClr val="FC4349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93B3B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МИРОВОЗЗРЕНИЕ</a:t>
            </a:r>
            <a:endParaRPr lang="ru-RU" sz="1600" b="1" dirty="0">
              <a:solidFill>
                <a:srgbClr val="C93B3B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262A09EC-51CE-4990-938C-194C5A51510E}"/>
              </a:ext>
            </a:extLst>
          </p:cNvPr>
          <p:cNvSpPr/>
          <p:nvPr/>
        </p:nvSpPr>
        <p:spPr>
          <a:xfrm>
            <a:off x="489863" y="1510411"/>
            <a:ext cx="2758692" cy="990390"/>
          </a:xfrm>
          <a:prstGeom prst="roundRect">
            <a:avLst/>
          </a:prstGeom>
          <a:solidFill>
            <a:schemeClr val="bg1"/>
          </a:solidFill>
          <a:ln>
            <a:solidFill>
              <a:srgbClr val="2C3E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Различие добра и зла</a:t>
            </a:r>
          </a:p>
        </p:txBody>
      </p:sp>
      <p:sp>
        <p:nvSpPr>
          <p:cNvPr id="9" name="Прямоугольник: скругленные углы 19">
            <a:extLst>
              <a:ext uri="{FF2B5EF4-FFF2-40B4-BE49-F238E27FC236}">
                <a16:creationId xmlns:a16="http://schemas.microsoft.com/office/drawing/2014/main" id="{0BBFDD49-3764-A16B-C444-E9C0E05141C7}"/>
              </a:ext>
            </a:extLst>
          </p:cNvPr>
          <p:cNvSpPr/>
          <p:nvPr/>
        </p:nvSpPr>
        <p:spPr>
          <a:xfrm>
            <a:off x="330005" y="3257882"/>
            <a:ext cx="3072949" cy="944495"/>
          </a:xfrm>
          <a:prstGeom prst="roundRect">
            <a:avLst/>
          </a:prstGeom>
          <a:solidFill>
            <a:schemeClr val="bg1"/>
          </a:solidFill>
          <a:ln>
            <a:solidFill>
              <a:srgbClr val="2C3E5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Общероссийская гражданская идентичность</a:t>
            </a:r>
            <a:endParaRPr lang="ru-RU" sz="12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6500845F-5812-632F-BC49-32B9DC057926}"/>
              </a:ext>
            </a:extLst>
          </p:cNvPr>
          <p:cNvSpPr/>
          <p:nvPr/>
        </p:nvSpPr>
        <p:spPr>
          <a:xfrm>
            <a:off x="8793384" y="1399176"/>
            <a:ext cx="2805271" cy="1230295"/>
          </a:xfrm>
          <a:prstGeom prst="roundRect">
            <a:avLst/>
          </a:prstGeom>
          <a:solidFill>
            <a:schemeClr val="bg1"/>
          </a:solidFill>
          <a:ln>
            <a:solidFill>
              <a:srgbClr val="2C3E5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Традиционные российские духовно-нравственные 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 ценности</a:t>
            </a:r>
            <a:endParaRPr lang="ru-RU" sz="1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Прямоугольник: скругленные углы 19">
            <a:extLst>
              <a:ext uri="{FF2B5EF4-FFF2-40B4-BE49-F238E27FC236}">
                <a16:creationId xmlns:a16="http://schemas.microsoft.com/office/drawing/2014/main" id="{27BA40EE-2C9C-51E5-AF12-81256E19709D}"/>
              </a:ext>
            </a:extLst>
          </p:cNvPr>
          <p:cNvSpPr/>
          <p:nvPr/>
        </p:nvSpPr>
        <p:spPr>
          <a:xfrm>
            <a:off x="8896286" y="3407975"/>
            <a:ext cx="3072950" cy="944495"/>
          </a:xfrm>
          <a:prstGeom prst="roundRect">
            <a:avLst/>
          </a:prstGeom>
          <a:solidFill>
            <a:schemeClr val="bg1"/>
          </a:solidFill>
          <a:ln>
            <a:solidFill>
              <a:srgbClr val="2C3E5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Историческая память, преемственность поколений</a:t>
            </a:r>
            <a:endParaRPr lang="ru-RU" sz="1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Прямоугольник: скругленные углы 19">
            <a:extLst>
              <a:ext uri="{FF2B5EF4-FFF2-40B4-BE49-F238E27FC236}">
                <a16:creationId xmlns:a16="http://schemas.microsoft.com/office/drawing/2014/main" id="{262A09EC-51CE-4990-938C-194C5A51510E}"/>
              </a:ext>
            </a:extLst>
          </p:cNvPr>
          <p:cNvSpPr/>
          <p:nvPr/>
        </p:nvSpPr>
        <p:spPr>
          <a:xfrm>
            <a:off x="7003032" y="5108931"/>
            <a:ext cx="4109725" cy="978470"/>
          </a:xfrm>
          <a:prstGeom prst="roundRect">
            <a:avLst/>
          </a:prstGeom>
          <a:solidFill>
            <a:schemeClr val="bg1"/>
          </a:solidFill>
          <a:ln>
            <a:solidFill>
              <a:srgbClr val="2C3E5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Патриотизм, служение Отечеству</a:t>
            </a:r>
          </a:p>
        </p:txBody>
      </p:sp>
      <p:sp>
        <p:nvSpPr>
          <p:cNvPr id="21" name="Прямоугольник: скругленные углы 19">
            <a:extLst>
              <a:ext uri="{FF2B5EF4-FFF2-40B4-BE49-F238E27FC236}">
                <a16:creationId xmlns:a16="http://schemas.microsoft.com/office/drawing/2014/main" id="{262A09EC-51CE-4990-938C-194C5A51510E}"/>
              </a:ext>
            </a:extLst>
          </p:cNvPr>
          <p:cNvSpPr/>
          <p:nvPr/>
        </p:nvSpPr>
        <p:spPr>
          <a:xfrm>
            <a:off x="4735732" y="1207460"/>
            <a:ext cx="2386049" cy="1167703"/>
          </a:xfrm>
          <a:prstGeom prst="roundRect">
            <a:avLst/>
          </a:prstGeom>
          <a:solidFill>
            <a:schemeClr val="bg1"/>
          </a:solidFill>
          <a:ln>
            <a:solidFill>
              <a:srgbClr val="2C3E5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Справедливый миропорядок</a:t>
            </a:r>
          </a:p>
        </p:txBody>
      </p:sp>
      <p:sp>
        <p:nvSpPr>
          <p:cNvPr id="2" name="Прямоугольник: скругленные углы 19">
            <a:extLst>
              <a:ext uri="{FF2B5EF4-FFF2-40B4-BE49-F238E27FC236}">
                <a16:creationId xmlns:a16="http://schemas.microsoft.com/office/drawing/2014/main" id="{9232DE41-2FD9-821D-7F14-62CD77182FD8}"/>
              </a:ext>
            </a:extLst>
          </p:cNvPr>
          <p:cNvSpPr/>
          <p:nvPr/>
        </p:nvSpPr>
        <p:spPr>
          <a:xfrm>
            <a:off x="881744" y="5127087"/>
            <a:ext cx="3589340" cy="944495"/>
          </a:xfrm>
          <a:prstGeom prst="roundRect">
            <a:avLst/>
          </a:prstGeom>
          <a:solidFill>
            <a:schemeClr val="bg1"/>
          </a:solidFill>
          <a:ln>
            <a:solidFill>
              <a:srgbClr val="2C3E5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Единство многонационального и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Nova" panose="020B0504020202020204" pitchFamily="34" charset="0"/>
              </a:rPr>
              <a:t>многоконфессионального российского народа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C1BDB0F4-97AB-9F78-2C13-456170324576}"/>
              </a:ext>
            </a:extLst>
          </p:cNvPr>
          <p:cNvCxnSpPr>
            <a:cxnSpLocks/>
          </p:cNvCxnSpPr>
          <p:nvPr/>
        </p:nvCxnSpPr>
        <p:spPr>
          <a:xfrm flipH="1">
            <a:off x="2962865" y="4335823"/>
            <a:ext cx="1202677" cy="657818"/>
          </a:xfrm>
          <a:prstGeom prst="straightConnector1">
            <a:avLst/>
          </a:prstGeom>
          <a:ln w="28575">
            <a:solidFill>
              <a:srgbClr val="C9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9BBCAB9A-B80E-8C01-0DE3-0EC49306A10E}"/>
              </a:ext>
            </a:extLst>
          </p:cNvPr>
          <p:cNvCxnSpPr>
            <a:cxnSpLocks/>
          </p:cNvCxnSpPr>
          <p:nvPr/>
        </p:nvCxnSpPr>
        <p:spPr>
          <a:xfrm flipH="1" flipV="1">
            <a:off x="3388470" y="2500801"/>
            <a:ext cx="814926" cy="366723"/>
          </a:xfrm>
          <a:prstGeom prst="straightConnector1">
            <a:avLst/>
          </a:prstGeom>
          <a:ln w="28575">
            <a:solidFill>
              <a:srgbClr val="C9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CF0A1B36-14E9-8826-E45A-3B478ADBF99B}"/>
              </a:ext>
            </a:extLst>
          </p:cNvPr>
          <p:cNvCxnSpPr>
            <a:cxnSpLocks/>
          </p:cNvCxnSpPr>
          <p:nvPr/>
        </p:nvCxnSpPr>
        <p:spPr>
          <a:xfrm flipH="1">
            <a:off x="3542870" y="3722004"/>
            <a:ext cx="622238" cy="16249"/>
          </a:xfrm>
          <a:prstGeom prst="straightConnector1">
            <a:avLst/>
          </a:prstGeom>
          <a:ln w="28575">
            <a:solidFill>
              <a:srgbClr val="C9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2C19D3A-6B93-18C8-D811-E0415D623881}"/>
              </a:ext>
            </a:extLst>
          </p:cNvPr>
          <p:cNvCxnSpPr>
            <a:cxnSpLocks/>
          </p:cNvCxnSpPr>
          <p:nvPr/>
        </p:nvCxnSpPr>
        <p:spPr>
          <a:xfrm>
            <a:off x="7968505" y="4499171"/>
            <a:ext cx="735420" cy="384661"/>
          </a:xfrm>
          <a:prstGeom prst="straightConnector1">
            <a:avLst/>
          </a:prstGeom>
          <a:ln w="28575">
            <a:solidFill>
              <a:srgbClr val="C9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id="{9748ECCD-B005-302A-35C6-133DA80F74EA}"/>
              </a:ext>
            </a:extLst>
          </p:cNvPr>
          <p:cNvCxnSpPr>
            <a:cxnSpLocks/>
          </p:cNvCxnSpPr>
          <p:nvPr/>
        </p:nvCxnSpPr>
        <p:spPr>
          <a:xfrm flipV="1">
            <a:off x="7951103" y="2629471"/>
            <a:ext cx="659497" cy="334024"/>
          </a:xfrm>
          <a:prstGeom prst="straightConnector1">
            <a:avLst/>
          </a:prstGeom>
          <a:ln w="28575">
            <a:solidFill>
              <a:srgbClr val="C9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E26E0BB8-2C91-00A7-0626-EBCD979A622E}"/>
              </a:ext>
            </a:extLst>
          </p:cNvPr>
          <p:cNvCxnSpPr>
            <a:cxnSpLocks/>
          </p:cNvCxnSpPr>
          <p:nvPr/>
        </p:nvCxnSpPr>
        <p:spPr>
          <a:xfrm>
            <a:off x="8088456" y="3857861"/>
            <a:ext cx="626336" cy="0"/>
          </a:xfrm>
          <a:prstGeom prst="straightConnector1">
            <a:avLst/>
          </a:prstGeom>
          <a:ln w="28575">
            <a:solidFill>
              <a:srgbClr val="C9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582797E6-DD2F-D046-C6F1-2049CA58FC50}"/>
              </a:ext>
            </a:extLst>
          </p:cNvPr>
          <p:cNvCxnSpPr>
            <a:cxnSpLocks/>
          </p:cNvCxnSpPr>
          <p:nvPr/>
        </p:nvCxnSpPr>
        <p:spPr>
          <a:xfrm flipV="1">
            <a:off x="6095999" y="2416846"/>
            <a:ext cx="0" cy="3796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DCDD1F-3928-DD60-BAA5-DE41C3E9A16A}"/>
              </a:ext>
            </a:extLst>
          </p:cNvPr>
          <p:cNvSpPr txBox="1"/>
          <p:nvPr/>
        </p:nvSpPr>
        <p:spPr>
          <a:xfrm>
            <a:off x="734338" y="422394"/>
            <a:ext cx="1072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6DA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МЕТОДОЛОГИЯ</a:t>
            </a:r>
            <a:r>
              <a:rPr lang="ru-RU" sz="2400" b="1" dirty="0">
                <a:solidFill>
                  <a:srgbClr val="FC4349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ЦЕЛОСТНОГО ВОСПИТАНИЯ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0634651-A747-52BA-E134-C80E24498140}"/>
              </a:ext>
            </a:extLst>
          </p:cNvPr>
          <p:cNvCxnSpPr>
            <a:cxnSpLocks/>
          </p:cNvCxnSpPr>
          <p:nvPr/>
        </p:nvCxnSpPr>
        <p:spPr>
          <a:xfrm>
            <a:off x="777788" y="1075413"/>
            <a:ext cx="110167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FF2B5E-F60E-0F2B-2E11-5BB7F4CBD9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67" y="139800"/>
            <a:ext cx="1172749" cy="991339"/>
          </a:xfrm>
          <a:prstGeom prst="rect">
            <a:avLst/>
          </a:prstGeom>
        </p:spPr>
      </p:pic>
      <p:pic>
        <p:nvPicPr>
          <p:cNvPr id="5" name="Google Shape;58;p13">
            <a:extLst>
              <a:ext uri="{FF2B5EF4-FFF2-40B4-BE49-F238E27FC236}">
                <a16:creationId xmlns:a16="http://schemas.microsoft.com/office/drawing/2014/main" id="{7201FF83-79DE-E8D0-2557-AC1C7ADA23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2835" y="173092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918B76-6734-2A52-0269-4043E5BE5D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04" y="178743"/>
            <a:ext cx="881392" cy="758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CDE6EA-33EE-095B-EF4A-A31DA94E7175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06518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AA0B14C-8DA5-EC04-1D9E-966069F3AE7E}"/>
              </a:ext>
            </a:extLst>
          </p:cNvPr>
          <p:cNvSpPr txBox="1"/>
          <p:nvPr/>
        </p:nvSpPr>
        <p:spPr>
          <a:xfrm>
            <a:off x="1133271" y="5011567"/>
            <a:ext cx="10324391" cy="1015663"/>
          </a:xfrm>
          <a:prstGeom prst="rect">
            <a:avLst/>
          </a:prstGeom>
          <a:solidFill>
            <a:schemeClr val="bg1"/>
          </a:solidFill>
          <a:ln>
            <a:solidFill>
              <a:srgbClr val="2C3E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построение и развитие </a:t>
            </a:r>
            <a:r>
              <a:rPr lang="ru-RU" sz="2000" b="1" dirty="0">
                <a:solidFill>
                  <a:srgbClr val="C93B3B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суверенной системы образования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основанной на лучших традициях и практиках отечественной педагогики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EB463-FEC6-9D85-EA77-5E70478F0007}"/>
              </a:ext>
            </a:extLst>
          </p:cNvPr>
          <p:cNvSpPr txBox="1"/>
          <p:nvPr/>
        </p:nvSpPr>
        <p:spPr>
          <a:xfrm>
            <a:off x="734338" y="422394"/>
            <a:ext cx="10723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6DA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СТРАТЕГИЧЕСКАЯ</a:t>
            </a:r>
            <a:r>
              <a:rPr lang="ru-RU" sz="2400" b="1" dirty="0">
                <a:solidFill>
                  <a:srgbClr val="2C3E5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93B3B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6CE5F6-A389-8D00-B27B-5DB8018E9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50" y="1577083"/>
            <a:ext cx="7370703" cy="3203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F73354-F577-253C-324E-F64ADA9FB5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104" y="178743"/>
            <a:ext cx="881392" cy="758459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70D39140-B819-D73F-F2A3-ACE199556900}"/>
              </a:ext>
            </a:extLst>
          </p:cNvPr>
          <p:cNvCxnSpPr>
            <a:cxnSpLocks/>
          </p:cNvCxnSpPr>
          <p:nvPr/>
        </p:nvCxnSpPr>
        <p:spPr>
          <a:xfrm>
            <a:off x="927463" y="1114953"/>
            <a:ext cx="11016708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oogle Shape;58;p13">
            <a:extLst>
              <a:ext uri="{FF2B5EF4-FFF2-40B4-BE49-F238E27FC236}">
                <a16:creationId xmlns:a16="http://schemas.microsoft.com/office/drawing/2014/main" id="{633E96C1-43A3-3AEF-E63D-8AB22F857C8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82835" y="173092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36BCBB-A6D9-2EA6-2F28-A09172F693E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67" y="139800"/>
            <a:ext cx="1172749" cy="991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5E17D1-5C42-8FBC-77EA-DA55538DA22B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52690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267F2-FA88-8980-F9DD-515780B17185}"/>
              </a:ext>
            </a:extLst>
          </p:cNvPr>
          <p:cNvSpPr txBox="1"/>
          <p:nvPr/>
        </p:nvSpPr>
        <p:spPr>
          <a:xfrm>
            <a:off x="923831" y="2593295"/>
            <a:ext cx="10554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ГОСУДАРСТВЕННАЯ ПОЛИТИКА </a:t>
            </a:r>
            <a:r>
              <a:rPr lang="ru-RU" sz="2800" b="1" dirty="0">
                <a:solidFill>
                  <a:srgbClr val="536DA6"/>
                </a:solidFill>
                <a:latin typeface="Arial Black" panose="020B0A04020102020204" pitchFamily="34" charset="0"/>
              </a:rPr>
              <a:t>В СФЕРЕ ОБРАЗОВАНИЯ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E8BB8A9-CA32-20C0-351A-F11C84D8639B}"/>
              </a:ext>
            </a:extLst>
          </p:cNvPr>
          <p:cNvCxnSpPr>
            <a:cxnSpLocks/>
          </p:cNvCxnSpPr>
          <p:nvPr/>
        </p:nvCxnSpPr>
        <p:spPr>
          <a:xfrm>
            <a:off x="774699" y="3890876"/>
            <a:ext cx="10825117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E06CB6-34F6-47DE-A24A-2D43617B9B0E}"/>
              </a:ext>
            </a:extLst>
          </p:cNvPr>
          <p:cNvSpPr txBox="1"/>
          <p:nvPr/>
        </p:nvSpPr>
        <p:spPr>
          <a:xfrm>
            <a:off x="774699" y="4098019"/>
            <a:ext cx="1067598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СКЛЯРОВА Наталья Юрьевна</a:t>
            </a: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Директор ВНМЦ «Философия образования», </a:t>
            </a: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Первый проректор МПГУ, кандидат педагогических наук</a:t>
            </a:r>
          </a:p>
          <a:p>
            <a:pPr lvl="0"/>
            <a:endParaRPr lang="ru-RU" sz="2000" b="1" dirty="0">
              <a:solidFill>
                <a:srgbClr val="002060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БРОДОВСКАЯ Елена Викторовна</a:t>
            </a:r>
            <a:endParaRPr lang="ru-RU" sz="2000" dirty="0">
              <a:solidFill>
                <a:srgbClr val="536DA6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Доктор политических наук, профессор Департамента политологии, </a:t>
            </a: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главный научный сотрудник Центра политических исследований Финансового университета при Правительстве РФ, </a:t>
            </a: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директор Института гуманитарных технологий и социального инжиниринга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0187FE-1142-295C-5DB1-BA2FD4FBA6DA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654216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267F2-FA88-8980-F9DD-515780B17185}"/>
              </a:ext>
            </a:extLst>
          </p:cNvPr>
          <p:cNvSpPr txBox="1"/>
          <p:nvPr/>
        </p:nvSpPr>
        <p:spPr>
          <a:xfrm>
            <a:off x="892996" y="2985164"/>
            <a:ext cx="10554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ОСНОВНЫЕ НАПРАВЛЕНИЯ ДЕЯТЕЛЬНОСТИ ИННОВАЦИОННОЙ ИНФРАСТРУКТУРЫ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 СИСТЕМЕ ОБЩЕГО ОБРАЗОВАНИЯ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E8BB8A9-CA32-20C0-351A-F11C84D8639B}"/>
              </a:ext>
            </a:extLst>
          </p:cNvPr>
          <p:cNvCxnSpPr>
            <a:cxnSpLocks/>
          </p:cNvCxnSpPr>
          <p:nvPr/>
        </p:nvCxnSpPr>
        <p:spPr>
          <a:xfrm>
            <a:off x="774700" y="4790383"/>
            <a:ext cx="10825117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E06CB6-34F6-47DE-A24A-2D43617B9B0E}"/>
              </a:ext>
            </a:extLst>
          </p:cNvPr>
          <p:cNvSpPr txBox="1"/>
          <p:nvPr/>
        </p:nvSpPr>
        <p:spPr>
          <a:xfrm>
            <a:off x="892996" y="4900973"/>
            <a:ext cx="106759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МАЛАНДИН Владимир Владимирович </a:t>
            </a:r>
          </a:p>
          <a:p>
            <a:r>
              <a:rPr lang="ru-RU" sz="1600" dirty="0" err="1">
                <a:solidFill>
                  <a:srgbClr val="536DA6"/>
                </a:solidFill>
                <a:latin typeface="Century" panose="02040604050505020304" pitchFamily="18" charset="0"/>
              </a:rPr>
              <a:t>к.и.н</a:t>
            </a:r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., директор учебно-научного Центра приоритетных исследований и проблем подготовки научно-педагогических кадров, </a:t>
            </a:r>
          </a:p>
          <a:p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доцент кафедры истории России Института истории и политики Московского педагогического государственного университета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564105-C13A-A6D3-F33A-66C255AE1DE0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121332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DB6699-48BC-60D9-2D24-F735850D7F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47" t="828" r="1992" b="1803"/>
          <a:stretch/>
        </p:blipFill>
        <p:spPr>
          <a:xfrm>
            <a:off x="1416726" y="1477763"/>
            <a:ext cx="3799906" cy="5113246"/>
          </a:xfrm>
          <a:prstGeom prst="rect">
            <a:avLst/>
          </a:prstGeom>
          <a:ln w="9525"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31F8C8-3FBF-C208-47A1-1769D50D27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1" t="828" r="1710" b="1803"/>
          <a:stretch/>
        </p:blipFill>
        <p:spPr>
          <a:xfrm>
            <a:off x="5772383" y="1477763"/>
            <a:ext cx="3690026" cy="511324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3127FA-C7EE-C1F6-36D2-55B373B90DD1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519297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0" y="1369464"/>
            <a:ext cx="9149522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ОСНОВНЫЕ</a:t>
            </a:r>
            <a:r>
              <a:rPr lang="ru-RU" sz="2000" b="1" kern="0" cap="all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НАПРАВЛЕНИЯ ДЕЯТЕЛЬНОСТИ</a:t>
            </a:r>
            <a:endParaRPr lang="ru-RU" sz="2000" kern="1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2E029-F9B2-BB30-6638-5869FF5B3389}"/>
              </a:ext>
            </a:extLst>
          </p:cNvPr>
          <p:cNvSpPr txBox="1"/>
          <p:nvPr/>
        </p:nvSpPr>
        <p:spPr>
          <a:xfrm>
            <a:off x="774700" y="1925247"/>
            <a:ext cx="1091257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Разработка, апробация и (или) внедрение:</a:t>
            </a:r>
          </a:p>
          <a:p>
            <a:pPr marL="228600" indent="-228600">
              <a:buAutoNum type="arabicPeriod"/>
            </a:pPr>
            <a:endParaRPr lang="ru-RU" sz="1400" dirty="0">
              <a:solidFill>
                <a:srgbClr val="00206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новых элементов содержания образования и систем воспитания, новых педагогических технологий, учебно-методических и учебно-лабораторных комплексов, форм, методов и средств обучения в организациях, осуществляющих образовательную деятельность, в том числе с использованием ресурсов негосударственного сектора;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примерных основных образовательных программ, инновационных образовательных программ, программ развития образовательных организаций, работающих в сложных социальных условиях;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новых профилей (специализаций) подготовки в сфере профессионального образования, обеспечивающих формирование кадрового и научного потенциала в соответствии с основными направлениями социально-экономического развития Российской Федерации;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методик подготовки, профессиональной переподготовки и (или) повышения квалификации кадров, в том числе педагогических, научных и научно-педагогических работников и руководящих работников сферы образования, на основе применения современных образовательных технологий;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новых механизмов, форм и методов управления образованием на разных уровнях, в том числе с использованием современных технологий;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новых институтов общественного участия в управлении образованием;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новых механизмов саморегулирования деятельности объединений образовательных организаций и работников сферы образования, а также сетевого взаимодействия образовательных организаций.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400" dirty="0">
              <a:solidFill>
                <a:srgbClr val="002060"/>
              </a:solidFill>
              <a:latin typeface="Century" panose="02040604050505020304" pitchFamily="18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Arial" panose="020B0604020202020204" pitchFamily="34" charset="0"/>
              </a:rPr>
              <a:t>2. Инновационная деятельность в сфере образования, направленная на совершенствование научно-педагогического, учебно-методического, организационного, правового, финансово-экономического, кадрового, материально-технического обеспечения системы образования.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40AE85-8647-E8C9-9A54-5AC7238FDDE0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382892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946800" y="1491857"/>
            <a:ext cx="9149522" cy="40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Категории заявок </a:t>
            </a:r>
            <a: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организации в сфере: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2E029-F9B2-BB30-6638-5869FF5B3389}"/>
              </a:ext>
            </a:extLst>
          </p:cNvPr>
          <p:cNvSpPr txBox="1"/>
          <p:nvPr/>
        </p:nvSpPr>
        <p:spPr>
          <a:xfrm>
            <a:off x="2176125" y="5445419"/>
            <a:ext cx="9040861" cy="584775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Дополнительного образования детей и взрослых</a:t>
            </a:r>
          </a:p>
          <a:p>
            <a:pPr algn="ctr"/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14C2F8-4844-1E33-0C86-8492E0770DD2}"/>
              </a:ext>
            </a:extLst>
          </p:cNvPr>
          <p:cNvSpPr/>
          <p:nvPr/>
        </p:nvSpPr>
        <p:spPr>
          <a:xfrm>
            <a:off x="2176125" y="2218760"/>
            <a:ext cx="9040862" cy="5794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Общего образования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EC0D0D-E1D6-0558-05BA-D91EA19D45DA}"/>
              </a:ext>
            </a:extLst>
          </p:cNvPr>
          <p:cNvSpPr/>
          <p:nvPr/>
        </p:nvSpPr>
        <p:spPr>
          <a:xfrm>
            <a:off x="2176125" y="3286493"/>
            <a:ext cx="9040862" cy="57942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реднего профессионального образования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E15BF-19D6-B60A-4189-FF65558AB156}"/>
              </a:ext>
            </a:extLst>
          </p:cNvPr>
          <p:cNvSpPr txBox="1"/>
          <p:nvPr/>
        </p:nvSpPr>
        <p:spPr>
          <a:xfrm>
            <a:off x="2176124" y="4354226"/>
            <a:ext cx="9040862" cy="646331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оответствующего дополнительного профессионального образования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DF4B379-D3DD-3672-2305-F076BF186581}"/>
              </a:ext>
            </a:extLst>
          </p:cNvPr>
          <p:cNvSpPr/>
          <p:nvPr/>
        </p:nvSpPr>
        <p:spPr>
          <a:xfrm>
            <a:off x="1095470" y="2270114"/>
            <a:ext cx="584108" cy="484632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FD03F1F4-B758-29AB-5D27-8800BACDE462}"/>
              </a:ext>
            </a:extLst>
          </p:cNvPr>
          <p:cNvSpPr/>
          <p:nvPr/>
        </p:nvSpPr>
        <p:spPr>
          <a:xfrm>
            <a:off x="1095470" y="3330528"/>
            <a:ext cx="584108" cy="484632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B058256-BC02-A83F-A0FE-067D5096CDEE}"/>
              </a:ext>
            </a:extLst>
          </p:cNvPr>
          <p:cNvSpPr/>
          <p:nvPr/>
        </p:nvSpPr>
        <p:spPr>
          <a:xfrm>
            <a:off x="1095470" y="4435076"/>
            <a:ext cx="584108" cy="484632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076BFD41-DED8-4DA6-AA8B-8DCB525D16A2}"/>
              </a:ext>
            </a:extLst>
          </p:cNvPr>
          <p:cNvSpPr/>
          <p:nvPr/>
        </p:nvSpPr>
        <p:spPr>
          <a:xfrm>
            <a:off x="1095470" y="5495490"/>
            <a:ext cx="584108" cy="484632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6BE9F-1C73-59DB-018E-E4C5EFB3C3AA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686924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698" y="1398076"/>
            <a:ext cx="109125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ТИПОВАЯ ФОРМА ЗАЯВКИ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НА ПОЛУЧЕНИЕ СТАТУСА ФЕДЕРАЛЬНОЙ ИННОВАЦИОННОЙ ПЛОЩАДКИ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4E42BB-38C0-F748-094C-593BCC495602}"/>
              </a:ext>
            </a:extLst>
          </p:cNvPr>
          <p:cNvSpPr/>
          <p:nvPr/>
        </p:nvSpPr>
        <p:spPr>
          <a:xfrm>
            <a:off x="1184365" y="2831522"/>
            <a:ext cx="9492343" cy="2820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2. ОПИСАНИЕ ПРОЕКТА (ПРОГРАММЫ)</a:t>
            </a: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Наименование проекта (программы) организации-соискателя.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Период реализации проекта (программы).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Направление деятельности инновационной площадки, в рамках которого реализуется представленный проект (программа).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2.4. Цель (цели) проекта (программы).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2.5. Задача (задачи) проекта (программы).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2.6. Предмет предлагаемого проекта (программы).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2.7. Обоснование значимости проекта (программы) для развития системы образования:   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2.7.1. Проблематика проекта (в частности, противоречие, на преодоление которого направлен проект);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2.7.2. Инновационный потенциал проекта (какие новые нормы (институты) появятся в результате реализации  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проекта, какие новые отношения будут регулировать новые нормы);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2.7.3. Практическая значимость проекта (результаты проекта, имеющие практическую значимость);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2.7.4. Реализуемость проекта (реальность достижения целей и результатов проекта и пр.);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2.7.5. Корреляция проекта (программы) с национальными целями и стратегическими задачами, в соответствии с  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нормативно-правовыми актами стратегического планирования.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2.7.6. Иная информация, характеризующая значимость проекта (программы). 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2.8. Исходные теоретические положения, на которых строится проект.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E914E4-F795-C491-DC7D-4F9606AFC6B5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985493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630853" y="1309586"/>
            <a:ext cx="11183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КРИТЕРИИ ОЦЕНКИ ЗАЯВОК </a:t>
            </a:r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ОРГАНИЗАЦИЙ-СОИСКАТЕЛЕЙ НА ПРИСВОЕНИЕ СТАТУСА ФЕДЕРАЛЬНОЙ ИННОВАЦИОННОЙ ПЛОЩАДКИ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10A74C-A6B8-6CAC-DAB6-71217FC9CE37}"/>
              </a:ext>
            </a:extLst>
          </p:cNvPr>
          <p:cNvSpPr txBox="1"/>
          <p:nvPr/>
        </p:nvSpPr>
        <p:spPr>
          <a:xfrm>
            <a:off x="774700" y="2302488"/>
            <a:ext cx="56266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36DA6"/>
                </a:solidFill>
                <a:latin typeface="Arial Black" panose="020B0A04020102020204" pitchFamily="34" charset="0"/>
              </a:rPr>
              <a:t>Методология проекта </a:t>
            </a:r>
            <a:r>
              <a:rPr lang="ru-RU" sz="1050" dirty="0">
                <a:solidFill>
                  <a:srgbClr val="536DA6"/>
                </a:solidFill>
                <a:latin typeface="Arial Black" panose="020B0A04020102020204" pitchFamily="34" charset="0"/>
              </a:rPr>
              <a:t>(программы) (Мах – 10 баллов)</a:t>
            </a:r>
          </a:p>
        </p:txBody>
      </p:sp>
      <p:graphicFrame>
        <p:nvGraphicFramePr>
          <p:cNvPr id="43" name="Таблица 43">
            <a:extLst>
              <a:ext uri="{FF2B5EF4-FFF2-40B4-BE49-F238E27FC236}">
                <a16:creationId xmlns:a16="http://schemas.microsoft.com/office/drawing/2014/main" id="{1F2A3501-F05F-F4BD-B05B-D49BAFDD8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949063"/>
              </p:ext>
            </p:extLst>
          </p:nvPr>
        </p:nvGraphicFramePr>
        <p:xfrm>
          <a:off x="774700" y="2707939"/>
          <a:ext cx="5417870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666">
                  <a:extLst>
                    <a:ext uri="{9D8B030D-6E8A-4147-A177-3AD203B41FA5}">
                      <a16:colId xmlns:a16="http://schemas.microsoft.com/office/drawing/2014/main" val="1625359140"/>
                    </a:ext>
                  </a:extLst>
                </a:gridCol>
                <a:gridCol w="3741448">
                  <a:extLst>
                    <a:ext uri="{9D8B030D-6E8A-4147-A177-3AD203B41FA5}">
                      <a16:colId xmlns:a16="http://schemas.microsoft.com/office/drawing/2014/main" val="1507596092"/>
                    </a:ext>
                  </a:extLst>
                </a:gridCol>
                <a:gridCol w="1142756">
                  <a:extLst>
                    <a:ext uri="{9D8B030D-6E8A-4147-A177-3AD203B41FA5}">
                      <a16:colId xmlns:a16="http://schemas.microsoft.com/office/drawing/2014/main" val="174375103"/>
                    </a:ext>
                  </a:extLst>
                </a:gridCol>
              </a:tblGrid>
              <a:tr h="413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4</a:t>
                      </a:r>
                      <a:endParaRPr lang="ru-RU" sz="1200" b="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Цель (-и) проекта (программы)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1 балла 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975610"/>
                  </a:ext>
                </a:extLst>
              </a:tr>
              <a:tr h="413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5</a:t>
                      </a:r>
                      <a:endParaRPr lang="ru-RU" sz="1200" kern="10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Задачи проекта (программы)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1 балла 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110189"/>
                  </a:ext>
                </a:extLst>
              </a:tr>
              <a:tr h="5786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6</a:t>
                      </a:r>
                      <a:endParaRPr lang="ru-RU" sz="1200" kern="10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Инновационная значимость проекта (инновационный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потенциал проекта)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96882"/>
                  </a:ext>
                </a:extLst>
              </a:tr>
              <a:tr h="743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7</a:t>
                      </a:r>
                      <a:endParaRPr lang="ru-RU" sz="1200" kern="10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Практическая значимость (реализуемость) проекта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(реальность достижения целей и результатов проекта и пр.)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35151"/>
                  </a:ext>
                </a:extLst>
              </a:tr>
              <a:tr h="909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8</a:t>
                      </a:r>
                      <a:endParaRPr lang="ru-RU" sz="120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Корреляция проекта (программы) с национальными целями и стратегическими задачами, в соответствии с нормативно-правовыми актами стратегического планирования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94888"/>
                  </a:ext>
                </a:extLst>
              </a:tr>
              <a:tr h="413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9</a:t>
                      </a:r>
                      <a:endParaRPr lang="ru-RU" sz="120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Наличие исходных теоретических положений,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на которых строится проект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 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0220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5CA44CB-62B0-0ED5-400E-7D0F5388B5E4}"/>
              </a:ext>
            </a:extLst>
          </p:cNvPr>
          <p:cNvSpPr txBox="1"/>
          <p:nvPr/>
        </p:nvSpPr>
        <p:spPr>
          <a:xfrm>
            <a:off x="6962673" y="2302488"/>
            <a:ext cx="4145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Результаты проекта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(Мах – 10 баллов)</a:t>
            </a:r>
          </a:p>
        </p:txBody>
      </p:sp>
      <p:graphicFrame>
        <p:nvGraphicFramePr>
          <p:cNvPr id="5" name="Таблица 43">
            <a:extLst>
              <a:ext uri="{FF2B5EF4-FFF2-40B4-BE49-F238E27FC236}">
                <a16:creationId xmlns:a16="http://schemas.microsoft.com/office/drawing/2014/main" id="{16777057-C717-7BA1-C44B-6E892A3E5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383929"/>
              </p:ext>
            </p:extLst>
          </p:nvPr>
        </p:nvGraphicFramePr>
        <p:xfrm>
          <a:off x="6569292" y="2707939"/>
          <a:ext cx="5117986" cy="3840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4145">
                  <a:extLst>
                    <a:ext uri="{9D8B030D-6E8A-4147-A177-3AD203B41FA5}">
                      <a16:colId xmlns:a16="http://schemas.microsoft.com/office/drawing/2014/main" val="1625359140"/>
                    </a:ext>
                  </a:extLst>
                </a:gridCol>
                <a:gridCol w="3414338">
                  <a:extLst>
                    <a:ext uri="{9D8B030D-6E8A-4147-A177-3AD203B41FA5}">
                      <a16:colId xmlns:a16="http://schemas.microsoft.com/office/drawing/2014/main" val="1507596092"/>
                    </a:ext>
                  </a:extLst>
                </a:gridCol>
                <a:gridCol w="1079503">
                  <a:extLst>
                    <a:ext uri="{9D8B030D-6E8A-4147-A177-3AD203B41FA5}">
                      <a16:colId xmlns:a16="http://schemas.microsoft.com/office/drawing/2014/main" val="174375103"/>
                    </a:ext>
                  </a:extLst>
                </a:gridCol>
              </a:tblGrid>
              <a:tr h="505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20</a:t>
                      </a:r>
                      <a:endParaRPr lang="ru-RU" sz="1200" b="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Прогнозируемые результаты по каждому</a:t>
                      </a:r>
                    </a:p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этапу программы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975610"/>
                  </a:ext>
                </a:extLst>
              </a:tr>
              <a:tr h="505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21</a:t>
                      </a:r>
                      <a:endParaRPr lang="ru-RU" sz="120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Средства мониторинга, контроля и обеспечения достоверности результатов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1 балла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110189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22</a:t>
                      </a:r>
                      <a:endParaRPr lang="ru-RU" sz="120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Востребованность и обоснованность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результатов проекта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96882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23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Предложения по распространению и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внедрению результатов проекта (программы)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35151"/>
                  </a:ext>
                </a:extLst>
              </a:tr>
              <a:tr h="7080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24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Перечень научных и (или) учебно-методических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разработок по теме проекта (программы)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1 балла 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94888"/>
                  </a:ext>
                </a:extLst>
              </a:tr>
              <a:tr h="7046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solidFill>
                            <a:srgbClr val="002060"/>
                          </a:solidFill>
                          <a:effectLst/>
                          <a:latin typeface="Century" panose="02040604050505020304" pitchFamily="18" charset="0"/>
                        </a:rPr>
                        <a:t>25</a:t>
                      </a:r>
                      <a:endParaRPr lang="ru-RU" sz="1200" kern="100" dirty="0">
                        <a:solidFill>
                          <a:srgbClr val="002060"/>
                        </a:solidFill>
                        <a:effectLst/>
                        <a:latin typeface="Century" panose="0204060405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Уровень проработанности инновационного проекта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 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022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328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0" y="1400127"/>
            <a:ext cx="9118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МЕТОДОЛОГИЯ ОЦЕНКИ </a:t>
            </a: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ОТЧЕТОВ О ДЕЯТЕЛЬНОСТИ ФЕДЕРАЛЬНЫХ ИННОВАЦИОННЫХ ПЛОЩАДОК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745FE-EA4B-5DE1-E237-E9EC7863D7FA}"/>
              </a:ext>
            </a:extLst>
          </p:cNvPr>
          <p:cNvSpPr txBox="1"/>
          <p:nvPr/>
        </p:nvSpPr>
        <p:spPr>
          <a:xfrm>
            <a:off x="811397" y="2167741"/>
            <a:ext cx="43671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Критерий 1.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Цели, задачи и значимость проекта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(программы) для развития системы образования(Мах – 9 баллов)</a:t>
            </a:r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4AE2BB1C-42A7-4CEF-E3B6-C24A014C7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391416"/>
              </p:ext>
            </p:extLst>
          </p:nvPr>
        </p:nvGraphicFramePr>
        <p:xfrm>
          <a:off x="811397" y="2910245"/>
          <a:ext cx="4830866" cy="3474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550">
                  <a:extLst>
                    <a:ext uri="{9D8B030D-6E8A-4147-A177-3AD203B41FA5}">
                      <a16:colId xmlns:a16="http://schemas.microsoft.com/office/drawing/2014/main" val="2772726098"/>
                    </a:ext>
                  </a:extLst>
                </a:gridCol>
                <a:gridCol w="3026868">
                  <a:extLst>
                    <a:ext uri="{9D8B030D-6E8A-4147-A177-3AD203B41FA5}">
                      <a16:colId xmlns:a16="http://schemas.microsoft.com/office/drawing/2014/main" val="4274905684"/>
                    </a:ext>
                  </a:extLst>
                </a:gridCol>
                <a:gridCol w="1328448">
                  <a:extLst>
                    <a:ext uri="{9D8B030D-6E8A-4147-A177-3AD203B41FA5}">
                      <a16:colId xmlns:a16="http://schemas.microsoft.com/office/drawing/2014/main" val="2493643820"/>
                    </a:ext>
                  </a:extLst>
                </a:gridCol>
              </a:tblGrid>
              <a:tr h="66821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№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Количество баллов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207228"/>
                  </a:ext>
                </a:extLst>
              </a:tr>
              <a:tr h="93550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1.1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Достижение целей и задач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проекта (программы)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3 баллов 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094208"/>
                  </a:ext>
                </a:extLst>
              </a:tr>
              <a:tr h="93550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1.2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Практическая значимость (реализуемость) проекта 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3 баллов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382609"/>
                  </a:ext>
                </a:extLst>
              </a:tr>
              <a:tr h="935502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1.3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Инновационная значимость проекта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(инновационный потенциал проекта)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3 баллов 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5714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73E09BF-A93F-9C18-B937-49D9A9F6B821}"/>
              </a:ext>
            </a:extLst>
          </p:cNvPr>
          <p:cNvSpPr txBox="1"/>
          <p:nvPr/>
        </p:nvSpPr>
        <p:spPr>
          <a:xfrm>
            <a:off x="5985164" y="2258300"/>
            <a:ext cx="5505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Критерий 4.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Оценка уровня эффективности результатов проекта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(программы) (Мах – 7 баллов)</a:t>
            </a:r>
          </a:p>
        </p:txBody>
      </p: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id="{0671F8DF-DD8B-0DD9-72BB-DAFDF71DB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86463"/>
              </p:ext>
            </p:extLst>
          </p:nvPr>
        </p:nvGraphicFramePr>
        <p:xfrm>
          <a:off x="6096000" y="2910245"/>
          <a:ext cx="5394211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4584">
                  <a:extLst>
                    <a:ext uri="{9D8B030D-6E8A-4147-A177-3AD203B41FA5}">
                      <a16:colId xmlns:a16="http://schemas.microsoft.com/office/drawing/2014/main" val="1663291179"/>
                    </a:ext>
                  </a:extLst>
                </a:gridCol>
                <a:gridCol w="3609320">
                  <a:extLst>
                    <a:ext uri="{9D8B030D-6E8A-4147-A177-3AD203B41FA5}">
                      <a16:colId xmlns:a16="http://schemas.microsoft.com/office/drawing/2014/main" val="2603763691"/>
                    </a:ext>
                  </a:extLst>
                </a:gridCol>
                <a:gridCol w="900307">
                  <a:extLst>
                    <a:ext uri="{9D8B030D-6E8A-4147-A177-3AD203B41FA5}">
                      <a16:colId xmlns:a16="http://schemas.microsoft.com/office/drawing/2014/main" val="784797656"/>
                    </a:ext>
                  </a:extLst>
                </a:gridCol>
              </a:tblGrid>
              <a:tr h="603560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4.1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Внешние эффекты</a:t>
                      </a:r>
                    </a:p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реализации проекта</a:t>
                      </a:r>
                    </a:p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(программы)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184150"/>
                  </a:ext>
                </a:extLst>
              </a:tr>
              <a:tr h="948452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4.2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Предложения по</a:t>
                      </a:r>
                    </a:p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распространению и</a:t>
                      </a:r>
                    </a:p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внедрению результатов</a:t>
                      </a:r>
                    </a:p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проекта (программы)</a:t>
                      </a:r>
                    </a:p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за отчетный период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091457"/>
                  </a:ext>
                </a:extLst>
              </a:tr>
              <a:tr h="776006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4.3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Обоснование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устойчивости результатов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проекта (программы)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после окончания его реализации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2 баллов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365290"/>
                  </a:ext>
                </a:extLst>
              </a:tr>
              <a:tr h="948452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4.4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Средства контроля и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обеспечения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достоверности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результатов проекта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(программы)</a:t>
                      </a:r>
                      <a:endParaRPr lang="ru-RU" sz="120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rgbClr val="002060"/>
                          </a:solidFill>
                          <a:latin typeface="Century" panose="02040604050505020304" pitchFamily="18" charset="0"/>
                        </a:rPr>
                        <a:t>от 0 до 1 балла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Century" panose="020406040505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7003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B903419-716A-E16E-BACD-08EB3D885082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265113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267F2-FA88-8980-F9DD-515780B17185}"/>
              </a:ext>
            </a:extLst>
          </p:cNvPr>
          <p:cNvSpPr txBox="1"/>
          <p:nvPr/>
        </p:nvSpPr>
        <p:spPr>
          <a:xfrm>
            <a:off x="923831" y="2819413"/>
            <a:ext cx="10554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 ИННОВАЦИОННОЙ ИДЕИ ДО СТАТУСА РЕКОМЕНДОВАННОЙ ПРАКТИКИ: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СОВЕТЫ ЭКСПЕРТА ПО СОСТАВЛЕНИЮ ЗАЯВОК НА ПРИСВОЕНИЕ СТАТУСА ФИП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E8BB8A9-CA32-20C0-351A-F11C84D8639B}"/>
              </a:ext>
            </a:extLst>
          </p:cNvPr>
          <p:cNvCxnSpPr>
            <a:cxnSpLocks/>
          </p:cNvCxnSpPr>
          <p:nvPr/>
        </p:nvCxnSpPr>
        <p:spPr>
          <a:xfrm>
            <a:off x="774700" y="4999388"/>
            <a:ext cx="10825117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E06CB6-34F6-47DE-A24A-2D43617B9B0E}"/>
              </a:ext>
            </a:extLst>
          </p:cNvPr>
          <p:cNvSpPr txBox="1"/>
          <p:nvPr/>
        </p:nvSpPr>
        <p:spPr>
          <a:xfrm>
            <a:off x="923831" y="5144813"/>
            <a:ext cx="106759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МИХАЙЛОВА Татьяна Ивановна </a:t>
            </a:r>
          </a:p>
          <a:p>
            <a:pPr lvl="0"/>
            <a:r>
              <a:rPr lang="ru-RU" sz="1600" dirty="0" err="1">
                <a:solidFill>
                  <a:srgbClr val="536DA6"/>
                </a:solidFill>
                <a:latin typeface="Century" panose="02040604050505020304" pitchFamily="18" charset="0"/>
              </a:rPr>
              <a:t>к.пед.н</a:t>
            </a:r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., заслуженный учитель Российской Федерации,</a:t>
            </a:r>
          </a:p>
          <a:p>
            <a:pPr lvl="0"/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рук. профильных психолого-педагогических классов, </a:t>
            </a:r>
          </a:p>
          <a:p>
            <a:pPr lvl="0"/>
            <a:r>
              <a:rPr lang="ru-RU" sz="1600" dirty="0">
                <a:solidFill>
                  <a:srgbClr val="536DA6"/>
                </a:solidFill>
                <a:latin typeface="Century" panose="02040604050505020304" pitchFamily="18" charset="0"/>
              </a:rPr>
              <a:t>начальник Управления профориентации и трудоустройства Московского педагогического государственного университета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9AC2F-4E59-25D3-B2A2-B3FCF9FE56DA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328673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AF5683-0F3C-620F-5446-08B5DB1B0B36}"/>
              </a:ext>
            </a:extLst>
          </p:cNvPr>
          <p:cNvSpPr txBox="1"/>
          <p:nvPr/>
        </p:nvSpPr>
        <p:spPr>
          <a:xfrm>
            <a:off x="1743365" y="1573568"/>
            <a:ext cx="8035925" cy="1015663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Процесс возникновения и внедрения новой идеи или же заимствования опыта с последующим претворением идеи </a:t>
            </a:r>
            <a:endParaRPr lang="ru-RU" sz="2000" b="1" dirty="0">
              <a:solidFill>
                <a:srgbClr val="536DA6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69D000E2-648C-BF54-B80F-915C0E795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1" y="3227123"/>
            <a:ext cx="4064862" cy="64633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 b="1" dirty="0">
                <a:solidFill>
                  <a:srgbClr val="536DA6"/>
                </a:solidFill>
                <a:latin typeface="Arial Black" panose="020B0A04020102020204" pitchFamily="34" charset="0"/>
              </a:rPr>
              <a:t>в конкретный образовательный продукт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F1AA0E3-8C37-FC91-75B5-2988093A8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094" y="3241627"/>
            <a:ext cx="4556425" cy="73866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latin typeface="Arial Black" panose="020B0A04020102020204" pitchFamily="34" charset="0"/>
              </a:rPr>
              <a:t> </a:t>
            </a:r>
            <a:r>
              <a:rPr lang="ru-RU" altLang="ru-RU" sz="1800" b="1" dirty="0">
                <a:solidFill>
                  <a:srgbClr val="536DA6"/>
                </a:solidFill>
                <a:latin typeface="Arial Black" panose="020B0A04020102020204" pitchFamily="34" charset="0"/>
              </a:rPr>
              <a:t>в конкретную образовательную инновационную технологию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B79FB134-EF94-16AA-51F6-EAD253414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1" y="5027381"/>
            <a:ext cx="10464818" cy="10156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которые позволят поднять </a:t>
            </a:r>
            <a:r>
              <a:rPr lang="ru-RU" altLang="ru-RU" sz="2000" b="1" u="sng" dirty="0">
                <a:solidFill>
                  <a:srgbClr val="536DA6"/>
                </a:solidFill>
                <a:latin typeface="Arial Black" panose="020B0A04020102020204" pitchFamily="34" charset="0"/>
              </a:rPr>
              <a:t>качественные показатели </a:t>
            </a:r>
            <a:r>
              <a:rPr lang="ru-RU" alt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процесса образования </a:t>
            </a:r>
            <a:r>
              <a:rPr lang="ru-RU" altLang="ru-RU" sz="2000" b="1" u="sng" dirty="0">
                <a:solidFill>
                  <a:srgbClr val="536DA6"/>
                </a:solidFill>
                <a:latin typeface="Arial Black" panose="020B0A04020102020204" pitchFamily="34" charset="0"/>
              </a:rPr>
              <a:t>на достаточно высокий уровень</a:t>
            </a:r>
            <a:r>
              <a:rPr lang="ru-RU" alt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, соответствующий современным запросам государства, общества и самих субъектов ИД</a:t>
            </a:r>
          </a:p>
        </p:txBody>
      </p:sp>
      <p:pic>
        <p:nvPicPr>
          <p:cNvPr id="19" name="Рисунок 18" descr="Дорожная развилка контур">
            <a:extLst>
              <a:ext uri="{FF2B5EF4-FFF2-40B4-BE49-F238E27FC236}">
                <a16:creationId xmlns:a16="http://schemas.microsoft.com/office/drawing/2014/main" id="{29800301-A070-089A-A2A1-ADDC8FB31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5304129" y="2791590"/>
            <a:ext cx="914400" cy="1081864"/>
          </a:xfrm>
          <a:prstGeom prst="rect">
            <a:avLst/>
          </a:prstGeom>
        </p:spPr>
      </p:pic>
      <p:pic>
        <p:nvPicPr>
          <p:cNvPr id="24" name="Рисунок 23" descr="Стрелка вправо контур">
            <a:extLst>
              <a:ext uri="{FF2B5EF4-FFF2-40B4-BE49-F238E27FC236}">
                <a16:creationId xmlns:a16="http://schemas.microsoft.com/office/drawing/2014/main" id="{93BC0B92-B187-8AAB-95B8-0417315BE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2540317" y="3993217"/>
            <a:ext cx="914400" cy="914400"/>
          </a:xfrm>
          <a:prstGeom prst="rect">
            <a:avLst/>
          </a:prstGeom>
        </p:spPr>
      </p:pic>
      <p:pic>
        <p:nvPicPr>
          <p:cNvPr id="25" name="Рисунок 24" descr="Стрелка вправо контур">
            <a:extLst>
              <a:ext uri="{FF2B5EF4-FFF2-40B4-BE49-F238E27FC236}">
                <a16:creationId xmlns:a16="http://schemas.microsoft.com/office/drawing/2014/main" id="{D0008959-9F97-C3C3-F4C3-2D2507F7C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8577994" y="4024521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57E1EA-516B-95B5-FE64-FF936291F876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97550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3A54CDF7-697B-BCCE-0532-64256C723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048" y="1374302"/>
            <a:ext cx="8431755" cy="36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ФЕДЕРАЛЬНЫЕ</a:t>
            </a:r>
            <a:r>
              <a:rPr lang="ru-RU" alt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 ИННОВАЦИОННЫЕ ПЛОЩАДКИ </a:t>
            </a:r>
          </a:p>
        </p:txBody>
      </p:sp>
      <p:sp>
        <p:nvSpPr>
          <p:cNvPr id="4102" name="TextBox 8">
            <a:extLst>
              <a:ext uri="{FF2B5EF4-FFF2-40B4-BE49-F238E27FC236}">
                <a16:creationId xmlns:a16="http://schemas.microsoft.com/office/drawing/2014/main" id="{CDB62245-92CE-C075-F928-128522356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093" y="1828872"/>
            <a:ext cx="67917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ИННОВАЦИОННАЯ ДЕЯТЕЛЬНОСТЬ В ОБРАЗОВАНИИ</a:t>
            </a:r>
          </a:p>
        </p:txBody>
      </p:sp>
      <p:sp>
        <p:nvSpPr>
          <p:cNvPr id="4104" name="TextBox 11">
            <a:extLst>
              <a:ext uri="{FF2B5EF4-FFF2-40B4-BE49-F238E27FC236}">
                <a16:creationId xmlns:a16="http://schemas.microsoft.com/office/drawing/2014/main" id="{45D33A2F-5213-E8C6-5DCF-C3E19DD3F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093" y="3233084"/>
            <a:ext cx="4847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ИННОВАЦИОННЫЙ ПРОЕКТ</a:t>
            </a:r>
          </a:p>
        </p:txBody>
      </p:sp>
      <p:sp>
        <p:nvSpPr>
          <p:cNvPr id="4106" name="TextBox 15">
            <a:extLst>
              <a:ext uri="{FF2B5EF4-FFF2-40B4-BE49-F238E27FC236}">
                <a16:creationId xmlns:a16="http://schemas.microsoft.com/office/drawing/2014/main" id="{3DD34E30-354C-7D4F-5783-6D5C01375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093" y="5348652"/>
            <a:ext cx="8555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ЭФФЕКТЫ РАЗВИТИЯ СИСТЕМЫ ОБРАЗОВАНИЯ</a:t>
            </a:r>
          </a:p>
        </p:txBody>
      </p:sp>
      <p:cxnSp>
        <p:nvCxnSpPr>
          <p:cNvPr id="4107" name="Прямая соединительная линия 17">
            <a:extLst>
              <a:ext uri="{FF2B5EF4-FFF2-40B4-BE49-F238E27FC236}">
                <a16:creationId xmlns:a16="http://schemas.microsoft.com/office/drawing/2014/main" id="{7A34D20E-1147-3E58-0A41-204A02FD98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6093" y="2244496"/>
            <a:ext cx="9752418" cy="0"/>
          </a:xfrm>
          <a:prstGeom prst="line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8" name="Прямая соединительная линия 30">
            <a:extLst>
              <a:ext uri="{FF2B5EF4-FFF2-40B4-BE49-F238E27FC236}">
                <a16:creationId xmlns:a16="http://schemas.microsoft.com/office/drawing/2014/main" id="{686B735A-8BB8-2055-A632-21FF4069081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86093" y="3653689"/>
            <a:ext cx="9752418" cy="0"/>
          </a:xfrm>
          <a:prstGeom prst="line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0" name="Прямая соединительная линия 11266">
            <a:extLst>
              <a:ext uri="{FF2B5EF4-FFF2-40B4-BE49-F238E27FC236}">
                <a16:creationId xmlns:a16="http://schemas.microsoft.com/office/drawing/2014/main" id="{31E7AA69-042A-256A-C753-D08866D19D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01040" y="5769258"/>
            <a:ext cx="9637471" cy="39260"/>
          </a:xfrm>
          <a:prstGeom prst="line">
            <a:avLst/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18E45FBA-0A4D-F5FE-8A27-DDFAB20C9361}"/>
              </a:ext>
            </a:extLst>
          </p:cNvPr>
          <p:cNvSpPr txBox="1">
            <a:spLocks/>
          </p:cNvSpPr>
          <p:nvPr/>
        </p:nvSpPr>
        <p:spPr>
          <a:xfrm>
            <a:off x="591825" y="26967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CD96C3-B6FB-1667-ED7A-BC878A7A1A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61" y="178902"/>
            <a:ext cx="1172749" cy="991339"/>
          </a:xfrm>
          <a:prstGeom prst="rect">
            <a:avLst/>
          </a:prstGeom>
        </p:spPr>
      </p:pic>
      <p:pic>
        <p:nvPicPr>
          <p:cNvPr id="5" name="Google Shape;58;p13">
            <a:extLst>
              <a:ext uri="{FF2B5EF4-FFF2-40B4-BE49-F238E27FC236}">
                <a16:creationId xmlns:a16="http://schemas.microsoft.com/office/drawing/2014/main" id="{565B415B-9B12-B1FC-1212-6DC85E3290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6195" y="265940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4F8E31-4B06-39F8-BDD9-23D20BADC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511" y="331883"/>
            <a:ext cx="896190" cy="73768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A397D93-9A45-31EF-F216-53BC8E1E5C02}"/>
              </a:ext>
            </a:extLst>
          </p:cNvPr>
          <p:cNvCxnSpPr/>
          <p:nvPr/>
        </p:nvCxnSpPr>
        <p:spPr>
          <a:xfrm>
            <a:off x="779048" y="1211660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4A8E0A8-1CD2-2888-EC3E-E25535EA97C3}"/>
              </a:ext>
            </a:extLst>
          </p:cNvPr>
          <p:cNvSpPr txBox="1"/>
          <p:nvPr/>
        </p:nvSpPr>
        <p:spPr>
          <a:xfrm>
            <a:off x="1655506" y="2305966"/>
            <a:ext cx="93830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система взаимосвязанных действий, направленных на преобразование сложившейся практики образования, на разрешение существующих в системе образования проблем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D9290-C56E-76ED-C3B7-ACBE514A2637}"/>
              </a:ext>
            </a:extLst>
          </p:cNvPr>
          <p:cNvSpPr txBox="1"/>
          <p:nvPr/>
        </p:nvSpPr>
        <p:spPr>
          <a:xfrm>
            <a:off x="1655506" y="3731631"/>
            <a:ext cx="86262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45990">
              <a:defRPr/>
            </a:pP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значимый для государственной политики и собственного развития организаций, реализующих образовательные программы, образовательный проект, который допускает возможность его массового тиражирования и(или) частичный перенос в образовательную практику других организаций</a:t>
            </a:r>
            <a:endParaRPr lang="ru-RU" sz="1600" dirty="0">
              <a:solidFill>
                <a:srgbClr val="002060"/>
              </a:solidFill>
              <a:latin typeface="Century" panose="02040604050505020304" pitchFamily="18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6568E5-E9E8-2DDB-6310-66E624F24041}"/>
              </a:ext>
            </a:extLst>
          </p:cNvPr>
          <p:cNvSpPr txBox="1"/>
          <p:nvPr/>
        </p:nvSpPr>
        <p:spPr>
          <a:xfrm>
            <a:off x="1655505" y="5851310"/>
            <a:ext cx="76488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45990">
              <a:defRPr/>
            </a:pP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наличие новых образовательных практик </a:t>
            </a:r>
            <a:endParaRPr lang="ru-RU" sz="1600" dirty="0">
              <a:solidFill>
                <a:srgbClr val="002060"/>
              </a:solidFill>
              <a:latin typeface="Century" panose="02040604050505020304" pitchFamily="18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28B6E-6820-D24A-9124-FDCD682614C2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0" y="1477763"/>
            <a:ext cx="9149522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Современные вызовы </a:t>
            </a:r>
            <a: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российской школы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9336BD31-8ACC-E448-222B-86AB6FC10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857406"/>
              </p:ext>
            </p:extLst>
          </p:nvPr>
        </p:nvGraphicFramePr>
        <p:xfrm>
          <a:off x="774700" y="1942383"/>
          <a:ext cx="10912578" cy="426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6AF9506-67E8-2FFB-0409-33122CB50358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4438368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7AF5683-0F3C-620F-5446-08B5DB1B0B36}"/>
              </a:ext>
            </a:extLst>
          </p:cNvPr>
          <p:cNvSpPr txBox="1"/>
          <p:nvPr/>
        </p:nvSpPr>
        <p:spPr>
          <a:xfrm>
            <a:off x="774700" y="1465763"/>
            <a:ext cx="8035925" cy="3693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ИННОВАЦИОННАЯ</a:t>
            </a:r>
            <a:r>
              <a:rPr lang="ru-RU" alt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 СТРУКТУРА 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8F1AA0E3-8C37-FC91-75B5-2988093A8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590" y="2155155"/>
            <a:ext cx="4556423" cy="584775"/>
          </a:xfrm>
          <a:prstGeom prst="rect">
            <a:avLst/>
          </a:prstGeom>
          <a:noFill/>
          <a:ln w="9525">
            <a:solidFill>
              <a:srgbClr val="536D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42988">
              <a:defRPr/>
            </a:pPr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  <a:cs typeface="Arial" charset="0"/>
              </a:rPr>
              <a:t>ГОСУДАРСТВЕННЫЕ</a:t>
            </a:r>
          </a:p>
          <a:p>
            <a:pPr algn="ctr" defTabSz="1042988">
              <a:defRPr/>
            </a:pPr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  <a:cs typeface="Arial" charset="0"/>
              </a:rPr>
              <a:t>ОРИЕНТИРЫ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AE429FA5-F077-393C-82FA-8BB6C8653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589" y="3518072"/>
            <a:ext cx="4556423" cy="584775"/>
          </a:xfrm>
          <a:prstGeom prst="rect">
            <a:avLst/>
          </a:prstGeom>
          <a:noFill/>
          <a:ln w="9525">
            <a:solidFill>
              <a:srgbClr val="536D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42988">
              <a:defRPr/>
            </a:pPr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  <a:cs typeface="Arial" charset="0"/>
              </a:rPr>
              <a:t>ПРОДВИЖЕНИЕ</a:t>
            </a:r>
          </a:p>
          <a:p>
            <a:pPr algn="ctr" defTabSz="1042988">
              <a:defRPr/>
            </a:pPr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  <a:cs typeface="Arial" charset="0"/>
              </a:rPr>
              <a:t>РЕЗУЛЬТАТОВ</a:t>
            </a:r>
          </a:p>
        </p:txBody>
      </p:sp>
      <p:pic>
        <p:nvPicPr>
          <p:cNvPr id="17" name="Picture 16" descr="Как должен вести себя учитель с учениками - Педагогический портал «О  детстве»">
            <a:extLst>
              <a:ext uri="{FF2B5EF4-FFF2-40B4-BE49-F238E27FC236}">
                <a16:creationId xmlns:a16="http://schemas.microsoft.com/office/drawing/2014/main" id="{B1D03701-58B7-161A-3CC4-6F257710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98834" y="4466214"/>
            <a:ext cx="3169358" cy="2062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: скругленные углы 12">
            <a:extLst>
              <a:ext uri="{FF2B5EF4-FFF2-40B4-BE49-F238E27FC236}">
                <a16:creationId xmlns:a16="http://schemas.microsoft.com/office/drawing/2014/main" id="{82A7AED7-71E4-8C3C-5453-F3B4ECDCB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569" y="2111473"/>
            <a:ext cx="4627408" cy="67213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536DA6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Приоритетные стратегические направления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2A269F-F23B-24C6-22D7-F326A8F1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568" y="3080568"/>
            <a:ext cx="4627408" cy="1650504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536DA6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Инновационная площадка – место стажировок (повышения квалификации), исследовательская база, участник </a:t>
            </a:r>
            <a:r>
              <a:rPr lang="ru-RU" altLang="ru-RU" sz="1600" b="1" dirty="0" err="1">
                <a:solidFill>
                  <a:srgbClr val="536DA6"/>
                </a:solidFill>
                <a:latin typeface="Arial Black" panose="020B0A04020102020204" pitchFamily="34" charset="0"/>
              </a:rPr>
              <a:t>апробационных</a:t>
            </a:r>
            <a:r>
              <a:rPr lang="ru-RU" alt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 работ по формированию новой образовательной  практики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56E3701-EBD3-3E7D-8470-13712EADADE5}"/>
              </a:ext>
            </a:extLst>
          </p:cNvPr>
          <p:cNvSpPr/>
          <p:nvPr/>
        </p:nvSpPr>
        <p:spPr>
          <a:xfrm>
            <a:off x="905691" y="2352183"/>
            <a:ext cx="182880" cy="19072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BB05933-C593-D7D4-EB7B-026EC68BAF22}"/>
              </a:ext>
            </a:extLst>
          </p:cNvPr>
          <p:cNvSpPr/>
          <p:nvPr/>
        </p:nvSpPr>
        <p:spPr>
          <a:xfrm>
            <a:off x="905691" y="3715100"/>
            <a:ext cx="182880" cy="19072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Круг со стрелкой влево контур">
            <a:extLst>
              <a:ext uri="{FF2B5EF4-FFF2-40B4-BE49-F238E27FC236}">
                <a16:creationId xmlns:a16="http://schemas.microsoft.com/office/drawing/2014/main" id="{039B9191-DB77-6FD0-E04D-B207DC625A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8697" y="2182909"/>
            <a:ext cx="592188" cy="592188"/>
          </a:xfrm>
          <a:prstGeom prst="rect">
            <a:avLst/>
          </a:prstGeom>
        </p:spPr>
      </p:pic>
      <p:pic>
        <p:nvPicPr>
          <p:cNvPr id="5" name="Рисунок 4" descr="Круг со стрелкой влево контур">
            <a:extLst>
              <a:ext uri="{FF2B5EF4-FFF2-40B4-BE49-F238E27FC236}">
                <a16:creationId xmlns:a16="http://schemas.microsoft.com/office/drawing/2014/main" id="{1101489F-CF6C-53B8-DE02-B0509A49C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8697" y="3510659"/>
            <a:ext cx="592188" cy="592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A9C0F0-C428-3600-4B2C-6A8386A82323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797261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2A269F-F23B-24C6-22D7-F326A8F1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185" y="1472690"/>
            <a:ext cx="5835270" cy="124972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536DA6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Ошибки в пункте 2.3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latin typeface="Arial Black" panose="020B0A04020102020204" pitchFamily="34" charset="0"/>
              </a:rPr>
              <a:t>Направление деятельности инновационной площадки , в рамках которого реализуется представленный проект </a:t>
            </a:r>
          </a:p>
        </p:txBody>
      </p:sp>
      <p:pic>
        <p:nvPicPr>
          <p:cNvPr id="2" name="Рисунок 4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56A06A7B-638B-3417-FB2F-0D437779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5386" r="4082" b="12334"/>
          <a:stretch>
            <a:fillRect/>
          </a:stretch>
        </p:blipFill>
        <p:spPr bwMode="auto">
          <a:xfrm>
            <a:off x="774700" y="1477763"/>
            <a:ext cx="4223905" cy="51132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AB63A06F-998D-0221-700E-CDEB56FA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5267"/>
          <a:stretch>
            <a:fillRect/>
          </a:stretch>
        </p:blipFill>
        <p:spPr bwMode="auto">
          <a:xfrm>
            <a:off x="5531185" y="2849510"/>
            <a:ext cx="5886115" cy="24998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Контракт контур">
            <a:extLst>
              <a:ext uri="{FF2B5EF4-FFF2-40B4-BE49-F238E27FC236}">
                <a16:creationId xmlns:a16="http://schemas.microsoft.com/office/drawing/2014/main" id="{03A7AF32-4772-3C9B-DE35-5C2707E26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85" y="5421822"/>
            <a:ext cx="12795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Закрыть со сплошной заливкой">
            <a:extLst>
              <a:ext uri="{FF2B5EF4-FFF2-40B4-BE49-F238E27FC236}">
                <a16:creationId xmlns:a16="http://schemas.microsoft.com/office/drawing/2014/main" id="{5490B5C5-AE1C-AB08-1496-C0D4DCCA0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2804" y="1550781"/>
            <a:ext cx="293877" cy="293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CA8E8-46CE-77B1-CE0B-B2BD6F6034E0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10691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2A269F-F23B-24C6-22D7-F326A8F1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1477123"/>
            <a:ext cx="5111750" cy="51418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536DA6"/>
                </a:solidFill>
                <a:latin typeface="Arial Black" panose="020B0A04020102020204" pitchFamily="34" charset="0"/>
              </a:rPr>
              <a:t>ОШИБКИ</a:t>
            </a:r>
            <a:r>
              <a:rPr lang="ru-RU" altLang="ru-RU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6E9FFFE-3CC1-CF47-2BA8-3F60A1DB8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590" y="2704173"/>
            <a:ext cx="9144000" cy="519116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Обоснование инновационного проекта на федеральном уровне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259B6AA-180E-F185-B456-91AC1708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2014716"/>
            <a:ext cx="9475112" cy="49484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Инновационный потенциал проекта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7B0E866-76BE-3E4D-9835-F246DDF20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590" y="3229597"/>
            <a:ext cx="9809688" cy="1218428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Отсутствие полноценного научного фундамента содержания инновации,  не конкретизированы общие подходы или не показана интеграция различных подходов</a:t>
            </a:r>
            <a:r>
              <a:rPr lang="ru-RU" altLang="ru-RU" sz="2400" b="1" dirty="0">
                <a:solidFill>
                  <a:srgbClr val="002060"/>
                </a:solidFill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1EE57DA-14AC-4FB7-5D27-3C68F9ED6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590" y="4363946"/>
            <a:ext cx="9767849" cy="63722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«Расплывчатость» формулировок новизны проекта, его инновационного потенциала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DA93D8-7FEE-29BD-BA1F-50832E9A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590" y="5185028"/>
            <a:ext cx="8615321" cy="63722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Нарушение логической последовательности  (цель-задачи)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13" name="Стрелка: вправо 10">
            <a:extLst>
              <a:ext uri="{FF2B5EF4-FFF2-40B4-BE49-F238E27FC236}">
                <a16:creationId xmlns:a16="http://schemas.microsoft.com/office/drawing/2014/main" id="{86030596-8BC1-D882-A7D4-B962A7703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21" y="2728574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" name="Стрелка: вправо 10">
            <a:extLst>
              <a:ext uri="{FF2B5EF4-FFF2-40B4-BE49-F238E27FC236}">
                <a16:creationId xmlns:a16="http://schemas.microsoft.com/office/drawing/2014/main" id="{33221744-0B07-3778-662A-52AA31525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21" y="3496803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" name="Стрелка: вправо 10">
            <a:extLst>
              <a:ext uri="{FF2B5EF4-FFF2-40B4-BE49-F238E27FC236}">
                <a16:creationId xmlns:a16="http://schemas.microsoft.com/office/drawing/2014/main" id="{6337863C-CC7B-E0F8-8FF2-FA94771E1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21" y="4406753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8" name="Стрелка: вправо 10">
            <a:extLst>
              <a:ext uri="{FF2B5EF4-FFF2-40B4-BE49-F238E27FC236}">
                <a16:creationId xmlns:a16="http://schemas.microsoft.com/office/drawing/2014/main" id="{39567E1E-0D4E-376F-2F66-F53361D74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022" y="5185028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17197-DA8E-83A8-D95F-1230B3A18722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4095956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2A269F-F23B-24C6-22D7-F326A8F1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02" y="1467349"/>
            <a:ext cx="5111750" cy="51418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536DA6"/>
                </a:solidFill>
                <a:latin typeface="Arial Black" panose="020B0A04020102020204" pitchFamily="34" charset="0"/>
              </a:rPr>
              <a:t>ОШИБКИ</a:t>
            </a:r>
            <a:r>
              <a:rPr lang="ru-RU" altLang="ru-RU" sz="2400" b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6E9FFFE-3CC1-CF47-2BA8-3F60A1DB8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518" y="2088757"/>
            <a:ext cx="9464993" cy="801194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Оценка успешности инновационной психолого-педагогической деятельности в значительной степени зависит от развития личности обучающихся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7B0E866-76BE-3E4D-9835-F246DDF20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518" y="2991931"/>
            <a:ext cx="9174241" cy="69556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Отсутствует психо-физиологический мониторинг и анализ влияния цифровых технологий на здоровье учащихся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1EE57DA-14AC-4FB7-5D27-3C68F9ED6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517" y="3789476"/>
            <a:ext cx="9464993" cy="155994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Нарушение логической связи между декларируемым инновационным потенциалом и средствами контроля и обеспечения результативности (критерии и методики их отслеживания): не указаны критерии (показаны промежуточные результаты). Например, «участие в семинарах и конференциях разного рода»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DA93D8-7FEE-29BD-BA1F-50832E9A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518" y="5262986"/>
            <a:ext cx="9397574" cy="1040709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Century" panose="02040604050505020304" pitchFamily="18" charset="0"/>
              </a:rPr>
              <a:t>В результате реализации проекта появляются комплекты локальных нормативных документов, которые не выходят  за пределы ОО, т.е. не носят универсальный характер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2" name="Стрелка: вправо 10">
            <a:extLst>
              <a:ext uri="{FF2B5EF4-FFF2-40B4-BE49-F238E27FC236}">
                <a16:creationId xmlns:a16="http://schemas.microsoft.com/office/drawing/2014/main" id="{4B1DD1E2-38C9-7FBD-AE68-37210BEB3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241" y="2215992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" name="Стрелка: вправо 10">
            <a:extLst>
              <a:ext uri="{FF2B5EF4-FFF2-40B4-BE49-F238E27FC236}">
                <a16:creationId xmlns:a16="http://schemas.microsoft.com/office/drawing/2014/main" id="{402B9BBB-40CF-1ED4-7D16-AB153BEC1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240" y="3143866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" name="Стрелка: вправо 10">
            <a:extLst>
              <a:ext uri="{FF2B5EF4-FFF2-40B4-BE49-F238E27FC236}">
                <a16:creationId xmlns:a16="http://schemas.microsoft.com/office/drawing/2014/main" id="{4317DA1D-EE0C-9A9F-6EF0-55A0103D1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240" y="5587491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8" name="Стрелка: вправо 10">
            <a:extLst>
              <a:ext uri="{FF2B5EF4-FFF2-40B4-BE49-F238E27FC236}">
                <a16:creationId xmlns:a16="http://schemas.microsoft.com/office/drawing/2014/main" id="{EC38501C-6B2E-3BBB-FFB6-DC9686CAA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240" y="4283818"/>
            <a:ext cx="556791" cy="391697"/>
          </a:xfrm>
          <a:prstGeom prst="rightArrow">
            <a:avLst>
              <a:gd name="adj1" fmla="val 50000"/>
              <a:gd name="adj2" fmla="val 49996"/>
            </a:avLst>
          </a:prstGeom>
          <a:noFill/>
          <a:ln w="952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6B243-723A-ADEC-DF3F-7061F479783A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20374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2A269F-F23B-24C6-22D7-F326A8F13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1455460"/>
            <a:ext cx="8468888" cy="408595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 Black" panose="020B0A04020102020204" pitchFamily="34" charset="0"/>
              </a:rPr>
              <a:t>ФЕДЕРАЛЬНАЯ</a:t>
            </a:r>
            <a:r>
              <a:rPr lang="ru-RU" altLang="ru-RU" sz="1800" b="1" dirty="0">
                <a:solidFill>
                  <a:srgbClr val="536DA6"/>
                </a:solidFill>
                <a:latin typeface="Arial Black" panose="020B0A04020102020204" pitchFamily="34" charset="0"/>
              </a:rPr>
              <a:t> ИННОВАЦИОННАЯ ПЛОЩАДКА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536DA6"/>
                </a:solidFill>
                <a:latin typeface="+mn-lt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6E9FFFE-3CC1-CF47-2BA8-3F60A1DB8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434" y="2276746"/>
            <a:ext cx="9144000" cy="408593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536DA6"/>
                </a:solidFill>
                <a:latin typeface="Arial Black" panose="020B0A04020102020204" pitchFamily="34" charset="0"/>
              </a:rPr>
              <a:t>Инновационность разрабатываемого продукта проекта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1EE57DA-14AC-4FB7-5D27-3C68F9ED6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434" y="3576650"/>
            <a:ext cx="9767849" cy="40859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536DA6"/>
                </a:solidFill>
                <a:latin typeface="Arial Black" panose="020B0A04020102020204" pitchFamily="34" charset="0"/>
              </a:rPr>
              <a:t>Наличие локальных НПА, способных стать модельными для других ОО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2DA93D8-7FEE-29BD-BA1F-50832E9A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434" y="4937852"/>
            <a:ext cx="9397574" cy="63722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536DA6"/>
                </a:solidFill>
                <a:latin typeface="Arial Black" panose="020B0A04020102020204" pitchFamily="34" charset="0"/>
              </a:rPr>
              <a:t>Наличие новой образовательной практики, показывающей качественные результаты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93B3B"/>
                </a:solidFill>
                <a:latin typeface="+mn-lt"/>
              </a:rPr>
              <a:t> </a:t>
            </a:r>
          </a:p>
        </p:txBody>
      </p:sp>
      <p:sp>
        <p:nvSpPr>
          <p:cNvPr id="2" name="Блок-схема: узел 4">
            <a:extLst>
              <a:ext uri="{FF2B5EF4-FFF2-40B4-BE49-F238E27FC236}">
                <a16:creationId xmlns:a16="http://schemas.microsoft.com/office/drawing/2014/main" id="{9C529511-17AC-B893-E35C-25F8DF573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2064324"/>
            <a:ext cx="792163" cy="833438"/>
          </a:xfrm>
          <a:prstGeom prst="flowChartConnector">
            <a:avLst/>
          </a:prstGeom>
          <a:noFill/>
          <a:ln w="9525" algn="ctr">
            <a:solidFill>
              <a:srgbClr val="536DA6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536DA6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" name="Блок-схема: узел 10">
            <a:extLst>
              <a:ext uri="{FF2B5EF4-FFF2-40B4-BE49-F238E27FC236}">
                <a16:creationId xmlns:a16="http://schemas.microsoft.com/office/drawing/2014/main" id="{4D87B870-4EC1-A076-3671-8D2DE15E2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16" y="3384865"/>
            <a:ext cx="792163" cy="792163"/>
          </a:xfrm>
          <a:prstGeom prst="flowChartConnector">
            <a:avLst/>
          </a:prstGeom>
          <a:noFill/>
          <a:ln w="9525" algn="ctr">
            <a:solidFill>
              <a:srgbClr val="536DA6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536DA6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" name="Блок-схема: узел 16">
            <a:extLst>
              <a:ext uri="{FF2B5EF4-FFF2-40B4-BE49-F238E27FC236}">
                <a16:creationId xmlns:a16="http://schemas.microsoft.com/office/drawing/2014/main" id="{918590E9-15DC-9814-3532-4454895F6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74" y="4866724"/>
            <a:ext cx="792163" cy="792163"/>
          </a:xfrm>
          <a:prstGeom prst="flowChartConnector">
            <a:avLst/>
          </a:prstGeom>
          <a:noFill/>
          <a:ln w="9525" algn="ctr">
            <a:solidFill>
              <a:srgbClr val="536DA6"/>
            </a:solidFill>
            <a:round/>
            <a:headEnd/>
            <a:tailEnd/>
          </a:ln>
          <a:effectLst/>
        </p:spPr>
        <p:txBody>
          <a:bodyPr/>
          <a:lstStyle>
            <a:lvl1pPr defTabSz="1042988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536DA6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DB978-054D-231D-ABFD-238E1DFB70C8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272376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267F2-FA88-8980-F9DD-515780B17185}"/>
              </a:ext>
            </a:extLst>
          </p:cNvPr>
          <p:cNvSpPr txBox="1"/>
          <p:nvPr/>
        </p:nvSpPr>
        <p:spPr>
          <a:xfrm>
            <a:off x="774700" y="3527053"/>
            <a:ext cx="1055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ТЕХНОЛОГИЧЕСКИЕ АСПЕКТЫ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РАБОТЫ ИС ФИП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E8BB8A9-CA32-20C0-351A-F11C84D8639B}"/>
              </a:ext>
            </a:extLst>
          </p:cNvPr>
          <p:cNvCxnSpPr>
            <a:cxnSpLocks/>
          </p:cNvCxnSpPr>
          <p:nvPr/>
        </p:nvCxnSpPr>
        <p:spPr>
          <a:xfrm>
            <a:off x="774700" y="4999388"/>
            <a:ext cx="10825117" cy="0"/>
          </a:xfrm>
          <a:prstGeom prst="line">
            <a:avLst/>
          </a:prstGeom>
          <a:ln>
            <a:solidFill>
              <a:srgbClr val="011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E06CB6-34F6-47DE-A24A-2D43617B9B0E}"/>
              </a:ext>
            </a:extLst>
          </p:cNvPr>
          <p:cNvSpPr txBox="1"/>
          <p:nvPr/>
        </p:nvSpPr>
        <p:spPr>
          <a:xfrm>
            <a:off x="923831" y="5144813"/>
            <a:ext cx="1067598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002060"/>
                </a:solidFill>
                <a:latin typeface="Century" panose="02040604050505020304" pitchFamily="18" charset="0"/>
              </a:rPr>
              <a:t>ПАЗИНА Людмила Олеговна</a:t>
            </a:r>
          </a:p>
          <a:p>
            <a:pPr lvl="0"/>
            <a:r>
              <a:rPr lang="ru-RU" sz="1600" dirty="0" err="1">
                <a:solidFill>
                  <a:srgbClr val="002060"/>
                </a:solidFill>
                <a:latin typeface="Century" panose="02040604050505020304" pitchFamily="18" charset="0"/>
              </a:rPr>
              <a:t>к.ф.н</a:t>
            </a: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, начальник Управления методологии и социологических исследований 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</a:rPr>
              <a:t>ВНМЦ «Философия образования» Московского педагогического государственного университета</a:t>
            </a:r>
            <a:endParaRPr lang="ru-RU" sz="2000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AF2EE-E50E-45E1-35E5-51D01434173F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862289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74700" y="1536899"/>
            <a:ext cx="10457873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АКТУАЛЬНЫЙ САЙТ </a:t>
            </a:r>
            <a:r>
              <a:rPr lang="ru-RU" sz="1800" kern="100" dirty="0">
                <a:solidFill>
                  <a:srgbClr val="224664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ИНФОРМАЦИОННОЙ СИСТЕМЫ СОПРОВОЖДЕНИЯ ДЕЯТЕЛЬНОСТИ ФЕДЕРАЛЬНЫХ ИННОВАЦИОННЫХ ПЛОЩАДОК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1C67E6-0D83-A3F8-C138-F688AAD69F0F}"/>
              </a:ext>
            </a:extLst>
          </p:cNvPr>
          <p:cNvSpPr txBox="1"/>
          <p:nvPr/>
        </p:nvSpPr>
        <p:spPr>
          <a:xfrm>
            <a:off x="774700" y="2216800"/>
            <a:ext cx="6096866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u="sng" kern="1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https://fip-edu.ru</a:t>
            </a:r>
            <a:endParaRPr lang="ru-RU" sz="1400" kern="100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Изображение выглядит как текст, снимок экрана, Веб-сайт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B4FEF370-EDE9-04F8-3708-0EA54D9DF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670464"/>
            <a:ext cx="5644306" cy="385538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7" name="Рисунок 16" descr="Изображение выглядит как текст, снимок экрана, веб-страница,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8BAB94C1-0716-1BF8-A26C-437D04CB4A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353" y="2628900"/>
            <a:ext cx="282892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Изображение выглядит как текст, электроника, компьютер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DFD0942-21FA-D5A7-7347-42C28F3198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304" y="4565839"/>
            <a:ext cx="2847974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700A3CC6-6A37-4845-3AFF-463D98F5DF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19059" y="2659711"/>
            <a:ext cx="2758093" cy="38553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591766-5D26-161C-AF35-2847B55EE9E5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435996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74700" y="1536899"/>
            <a:ext cx="10457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000" kern="100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4CE4CE-DD02-3E69-97AB-030D82894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013074"/>
            <a:ext cx="5321301" cy="36012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6D385-9EA1-E792-33F9-CD76C2C45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31" y="3013075"/>
            <a:ext cx="4902474" cy="360128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1EE8D6-11AA-A2D1-045D-E6E574956893}"/>
              </a:ext>
            </a:extLst>
          </p:cNvPr>
          <p:cNvSpPr/>
          <p:nvPr/>
        </p:nvSpPr>
        <p:spPr>
          <a:xfrm>
            <a:off x="6095999" y="2365266"/>
            <a:ext cx="5321301" cy="51776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Вход в личный кабинет действующих ФИП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797747" y="2359245"/>
            <a:ext cx="4912058" cy="5237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Регистрация заявки организации-соискателя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22BA5-36F1-9478-AFB4-4DE54F34D03F}"/>
              </a:ext>
            </a:extLst>
          </p:cNvPr>
          <p:cNvSpPr txBox="1"/>
          <p:nvPr/>
        </p:nvSpPr>
        <p:spPr>
          <a:xfrm>
            <a:off x="797747" y="1843060"/>
            <a:ext cx="4902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000" kern="100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Заявок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2DF070-8BC0-776E-C9A3-4DCF20B5C853}"/>
              </a:ext>
            </a:extLst>
          </p:cNvPr>
          <p:cNvSpPr txBox="1"/>
          <p:nvPr/>
        </p:nvSpPr>
        <p:spPr>
          <a:xfrm>
            <a:off x="6095999" y="1843060"/>
            <a:ext cx="4902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000" kern="100" dirty="0">
                <a:solidFill>
                  <a:srgbClr val="536DA6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Отчетов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2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74699" y="1533670"/>
            <a:ext cx="110812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РЕГИСТРАЦИЯ ЗАЯВКИ </a:t>
            </a:r>
            <a:r>
              <a:rPr 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ОРГАНИЗАЦИИ-СОИСКАТЕЛЯ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6D385-9EA1-E792-33F9-CD76C2C452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193" y="2708304"/>
            <a:ext cx="4858086" cy="380063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1EE8D6-11AA-A2D1-045D-E6E574956893}"/>
              </a:ext>
            </a:extLst>
          </p:cNvPr>
          <p:cNvSpPr/>
          <p:nvPr/>
        </p:nvSpPr>
        <p:spPr>
          <a:xfrm>
            <a:off x="696605" y="2127051"/>
            <a:ext cx="4354787" cy="4438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На главной странице нажать кнопку «Регистрация»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315756-319F-930D-C8E1-A5582CC06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06" y="2713998"/>
            <a:ext cx="4354787" cy="174629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CA0FAD-3E0E-1089-514E-388F7A3AC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605" y="4599771"/>
            <a:ext cx="4354787" cy="212551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9334B0-27AE-65E3-E7E1-B63C6C038920}"/>
              </a:ext>
            </a:extLst>
          </p:cNvPr>
          <p:cNvSpPr/>
          <p:nvPr/>
        </p:nvSpPr>
        <p:spPr>
          <a:xfrm>
            <a:off x="6829193" y="2127051"/>
            <a:ext cx="4858085" cy="44388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Заполнить окно регистрации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509D9266-BEB9-B9FE-8CA5-688A06A346C2}"/>
              </a:ext>
            </a:extLst>
          </p:cNvPr>
          <p:cNvSpPr/>
          <p:nvPr/>
        </p:nvSpPr>
        <p:spPr>
          <a:xfrm>
            <a:off x="5501985" y="3387092"/>
            <a:ext cx="1038688" cy="400110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22E8F444-DC85-52CC-E687-9753BF24F92F}"/>
              </a:ext>
            </a:extLst>
          </p:cNvPr>
          <p:cNvSpPr/>
          <p:nvPr/>
        </p:nvSpPr>
        <p:spPr>
          <a:xfrm rot="10800000">
            <a:off x="5501985" y="5416014"/>
            <a:ext cx="905523" cy="400110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876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74701" y="1476405"/>
            <a:ext cx="3753131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Заходим на главную страницу сайта и вводим свои данные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1EE8D6-11AA-A2D1-045D-E6E574956893}"/>
              </a:ext>
            </a:extLst>
          </p:cNvPr>
          <p:cNvSpPr/>
          <p:nvPr/>
        </p:nvSpPr>
        <p:spPr>
          <a:xfrm>
            <a:off x="774700" y="4484240"/>
            <a:ext cx="3753132" cy="21067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В разделе Федеральные инновационные площадки выбираем :</a:t>
            </a:r>
          </a:p>
          <a:p>
            <a:pPr marL="342900" indent="-342900">
              <a:buAutoNum type="arabicPeriod"/>
            </a:pPr>
            <a:r>
              <a:rPr lang="ru-RU" sz="1600" i="1" dirty="0">
                <a:solidFill>
                  <a:srgbClr val="536DA6"/>
                </a:solidFill>
                <a:latin typeface="Century" panose="02040604050505020304" pitchFamily="18" charset="0"/>
              </a:rPr>
              <a:t>Создать свою, если не состоите в организации</a:t>
            </a:r>
          </a:p>
          <a:p>
            <a:pPr marL="342900" indent="-342900">
              <a:buAutoNum type="arabicPeriod"/>
            </a:pPr>
            <a:r>
              <a:rPr lang="ru-RU" sz="1600" i="1" dirty="0">
                <a:solidFill>
                  <a:srgbClr val="536DA6"/>
                </a:solidFill>
                <a:latin typeface="Century" panose="02040604050505020304" pitchFamily="18" charset="0"/>
              </a:rPr>
              <a:t>Выбрать существующую организацию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9334B0-27AE-65E3-E7E1-B63C6C038920}"/>
              </a:ext>
            </a:extLst>
          </p:cNvPr>
          <p:cNvSpPr/>
          <p:nvPr/>
        </p:nvSpPr>
        <p:spPr>
          <a:xfrm>
            <a:off x="5527964" y="1584618"/>
            <a:ext cx="4093604" cy="4765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Выбираем раздел «Моя заявка»</a:t>
            </a:r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509D9266-BEB9-B9FE-8CA5-688A06A346C2}"/>
              </a:ext>
            </a:extLst>
          </p:cNvPr>
          <p:cNvSpPr/>
          <p:nvPr/>
        </p:nvSpPr>
        <p:spPr>
          <a:xfrm>
            <a:off x="4671024" y="2799627"/>
            <a:ext cx="713748" cy="400110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22E8F444-DC85-52CC-E687-9753BF24F92F}"/>
              </a:ext>
            </a:extLst>
          </p:cNvPr>
          <p:cNvSpPr/>
          <p:nvPr/>
        </p:nvSpPr>
        <p:spPr>
          <a:xfrm>
            <a:off x="4671024" y="5188766"/>
            <a:ext cx="713748" cy="385658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08248B2-F7DC-86E4-E64C-1C64F1862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2210654"/>
            <a:ext cx="3753132" cy="21120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388B467-F6E3-4731-3F0D-2E164B4B3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964" y="2231751"/>
            <a:ext cx="4093604" cy="153586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7FD109C-97FA-6151-8B1B-E9FF393A28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7964" y="4121082"/>
            <a:ext cx="4093604" cy="238785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E2B339-3D1E-6F1A-D907-3B3E566C76BC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780642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0" y="1340399"/>
            <a:ext cx="10912578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Нормативно-правовая база </a:t>
            </a:r>
            <a: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актуальных изменений </a:t>
            </a:r>
            <a:b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стратегии развития российской школы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05640DB-6657-04B2-1B2D-31016C8D9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137484"/>
              </p:ext>
            </p:extLst>
          </p:nvPr>
        </p:nvGraphicFramePr>
        <p:xfrm>
          <a:off x="774700" y="2019869"/>
          <a:ext cx="10912578" cy="4667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619691-62C6-CA47-F567-8AD234C4F766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429021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85810" y="1685339"/>
            <a:ext cx="3815793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 создании своей организации, заполнить поля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1EE8D6-11AA-A2D1-045D-E6E574956893}"/>
              </a:ext>
            </a:extLst>
          </p:cNvPr>
          <p:cNvSpPr/>
          <p:nvPr/>
        </p:nvSpPr>
        <p:spPr>
          <a:xfrm>
            <a:off x="9109366" y="1715257"/>
            <a:ext cx="2541172" cy="1282824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После заполнения всех полей </a:t>
            </a:r>
          </a:p>
          <a:p>
            <a:pPr algn="ctr"/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«Сохранить»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9334B0-27AE-65E3-E7E1-B63C6C038920}"/>
              </a:ext>
            </a:extLst>
          </p:cNvPr>
          <p:cNvSpPr/>
          <p:nvPr/>
        </p:nvSpPr>
        <p:spPr>
          <a:xfrm>
            <a:off x="4923997" y="1691444"/>
            <a:ext cx="3747614" cy="5859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Вкладка «Организация»         СОЗДАТЬ ОРГАНИЗАЦИЮ</a:t>
            </a:r>
            <a:r>
              <a:rPr lang="en-US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  </a:t>
            </a:r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B5651B-0F67-1284-0833-3BF2ED9CE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21" y="2489231"/>
            <a:ext cx="3793572" cy="4141032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B1086D-0201-6016-8426-3DD38F8A1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997" y="2489232"/>
            <a:ext cx="3747614" cy="4141032"/>
          </a:xfrm>
          <a:prstGeom prst="rect">
            <a:avLst/>
          </a:prstGeom>
          <a:ln>
            <a:solidFill>
              <a:srgbClr val="536DA6"/>
            </a:solidFill>
          </a:ln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C2A352B-55B7-E8D6-D65B-6318295D9249}"/>
              </a:ext>
            </a:extLst>
          </p:cNvPr>
          <p:cNvCxnSpPr>
            <a:cxnSpLocks/>
          </p:cNvCxnSpPr>
          <p:nvPr/>
        </p:nvCxnSpPr>
        <p:spPr>
          <a:xfrm>
            <a:off x="7420808" y="1848214"/>
            <a:ext cx="311643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2E7241-713A-BC01-B7AE-0A18C1E47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5554" y="5002491"/>
            <a:ext cx="2541174" cy="1627773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011641-1E76-0D54-95DB-9209A8036F6D}"/>
              </a:ext>
            </a:extLst>
          </p:cNvPr>
          <p:cNvSpPr/>
          <p:nvPr/>
        </p:nvSpPr>
        <p:spPr>
          <a:xfrm>
            <a:off x="9109366" y="3284269"/>
            <a:ext cx="2533551" cy="1432034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536DA6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Далее выбираем ФИП , «Создать ФИП»</a:t>
            </a:r>
          </a:p>
        </p:txBody>
      </p:sp>
    </p:spTree>
    <p:extLst>
      <p:ext uri="{BB962C8B-B14F-4D97-AF65-F5344CB8AC3E}">
        <p14:creationId xmlns:p14="http://schemas.microsoft.com/office/powerpoint/2010/main" val="40906374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594454" y="1609035"/>
            <a:ext cx="380887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 создании ФИП заполнять вкладки поочередно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9334B0-27AE-65E3-E7E1-B63C6C038920}"/>
              </a:ext>
            </a:extLst>
          </p:cNvPr>
          <p:cNvSpPr/>
          <p:nvPr/>
        </p:nvSpPr>
        <p:spPr>
          <a:xfrm>
            <a:off x="5683435" y="1613433"/>
            <a:ext cx="5128072" cy="131336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Если Вы обнаружили несоответствие данных о Вашей организации и у Вас нет возможности редактировать, направьте документ с исправлениями в техническую поддержку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E3B9EB-D060-D354-5411-2E6271043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454" y="2270114"/>
            <a:ext cx="3808870" cy="3838768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79FD49-8C73-F5C2-0E46-8C7678A93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48" y="5760503"/>
            <a:ext cx="1590897" cy="849365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EB9D82-151B-BCC0-8C0A-D29374AA5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5859" y="3009365"/>
            <a:ext cx="5085648" cy="3201312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83BA4-5078-5FC2-6D4E-F2A0F41B7C00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526551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621803" y="1397537"/>
            <a:ext cx="465678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Заполняем информацию о «Проекте»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AC591A-BB31-6D1D-CAF1-C865D9A3C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02" y="1887432"/>
            <a:ext cx="3344003" cy="2215108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B2B696-F12D-6C16-B1F9-64C656F1A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01" y="4253881"/>
            <a:ext cx="3344003" cy="1928709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F7397BB-E9CF-B498-0B40-6D4C665C5E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099" y="1397536"/>
            <a:ext cx="2709011" cy="2130548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BF799BCF-E814-9108-33FC-BBA38D847AAA}"/>
              </a:ext>
            </a:extLst>
          </p:cNvPr>
          <p:cNvSpPr/>
          <p:nvPr/>
        </p:nvSpPr>
        <p:spPr>
          <a:xfrm>
            <a:off x="4164823" y="2405128"/>
            <a:ext cx="1041021" cy="291773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4F0633-A917-572B-50AE-666BBAAF3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088" y="3785311"/>
            <a:ext cx="3516023" cy="2805698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16BAF0B-67DA-A2B0-6DE5-1C433D80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6354" y="3785310"/>
            <a:ext cx="3300924" cy="2805695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6F5BF86-0F51-C439-A3FF-B04AFAA2C1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4717" y="1397536"/>
            <a:ext cx="2592561" cy="2136232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B27BE0BE-B4A2-FB20-A475-3E89F575BC49}"/>
              </a:ext>
            </a:extLst>
          </p:cNvPr>
          <p:cNvSpPr/>
          <p:nvPr/>
        </p:nvSpPr>
        <p:spPr>
          <a:xfrm>
            <a:off x="8247365" y="2352184"/>
            <a:ext cx="683621" cy="344718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79FD49-8C73-F5C2-0E46-8C7678A93E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700" y="5865048"/>
            <a:ext cx="1590897" cy="849365"/>
          </a:xfrm>
          <a:prstGeom prst="rect">
            <a:avLst/>
          </a:prstGeom>
          <a:ln>
            <a:solidFill>
              <a:srgbClr val="536DA6"/>
            </a:solidFill>
          </a:ln>
        </p:spPr>
      </p:pic>
    </p:spTree>
    <p:extLst>
      <p:ext uri="{BB962C8B-B14F-4D97-AF65-F5344CB8AC3E}">
        <p14:creationId xmlns:p14="http://schemas.microsoft.com/office/powerpoint/2010/main" val="1853801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74700" y="1395786"/>
            <a:ext cx="1068657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Заполняем информацию о «Реализации», «Программа- календарный план», «Планируемая апробация», «Риски»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1F64D0-6005-D4F4-51B9-38A2C65C4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2220081"/>
            <a:ext cx="5308735" cy="3328332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18FC57-03BC-45EA-A3A0-42FCD721F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015" y="2220081"/>
            <a:ext cx="4819255" cy="3328332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55E47-20F1-8123-04C3-A7043D7047E3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8322252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33133" y="1395547"/>
            <a:ext cx="10912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Выбираем «Перспективы», при необходимости, можно  отредактировать  и распечатать заявку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B1E183-67B3-951C-C7C5-F0ABBDF52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65" y="2238209"/>
            <a:ext cx="5691099" cy="2381582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FC4019-CC76-9054-9D90-9FABC9BFD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080" y="2238209"/>
            <a:ext cx="4426747" cy="2381582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E8ADE66-88D0-0C39-B440-92C95288E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565" y="4831774"/>
            <a:ext cx="2455818" cy="1595644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B25845-54B6-306B-6776-722D53EDC8D4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1769266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74700" y="1458788"/>
            <a:ext cx="10912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ОТЧЕТЫ</a:t>
            </a:r>
            <a:r>
              <a:rPr lang="ru-RU" sz="2000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2000" b="1" dirty="0">
                <a:solidFill>
                  <a:srgbClr val="536DA6"/>
                </a:solidFill>
                <a:latin typeface="Arial Black" panose="020B0A04020102020204" pitchFamily="34" charset="0"/>
              </a:rPr>
              <a:t>ДЕЙСТВУЮЩИХ ФИП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7D3E97-11C5-2E89-600D-A28C63771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27" y="3624432"/>
            <a:ext cx="3802332" cy="2714957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43CE8D-38B4-BC0A-8422-5AF31D68017A}"/>
              </a:ext>
            </a:extLst>
          </p:cNvPr>
          <p:cNvSpPr/>
          <p:nvPr/>
        </p:nvSpPr>
        <p:spPr>
          <a:xfrm>
            <a:off x="702127" y="2229040"/>
            <a:ext cx="3802332" cy="1000271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Зайти в личный кабинет под своими данными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5191CF-7A22-2FD6-87A4-2148530F1B6F}"/>
              </a:ext>
            </a:extLst>
          </p:cNvPr>
          <p:cNvSpPr/>
          <p:nvPr/>
        </p:nvSpPr>
        <p:spPr>
          <a:xfrm>
            <a:off x="4958445" y="1927514"/>
            <a:ext cx="6531428" cy="2378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 верхнем углу в разделе «Моя ФИП» можно посмотреть заполненные разделы такие как: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проект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опыт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ресурсы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реализация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перспективы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DB00A2-DE77-A56A-2F9A-8922CBCC0E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393" y="4305564"/>
            <a:ext cx="6368215" cy="2033825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850E6364-F317-A2B9-6240-3C5A10ED130C}"/>
              </a:ext>
            </a:extLst>
          </p:cNvPr>
          <p:cNvSpPr/>
          <p:nvPr/>
        </p:nvSpPr>
        <p:spPr>
          <a:xfrm>
            <a:off x="7117143" y="5217973"/>
            <a:ext cx="696685" cy="2090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E64E4-EF2A-F112-2843-3644C0FB0FA1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2185013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621801" y="1464631"/>
            <a:ext cx="3648863" cy="830997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Для того, чтобы создать «годовой отчет», необходимо открыть вкладку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43CE8D-38B4-BC0A-8422-5AF31D68017A}"/>
              </a:ext>
            </a:extLst>
          </p:cNvPr>
          <p:cNvSpPr/>
          <p:nvPr/>
        </p:nvSpPr>
        <p:spPr>
          <a:xfrm>
            <a:off x="630552" y="5396505"/>
            <a:ext cx="3648864" cy="1000271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Далее вносим данные в соответствующие поля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5191CF-7A22-2FD6-87A4-2148530F1B6F}"/>
              </a:ext>
            </a:extLst>
          </p:cNvPr>
          <p:cNvSpPr/>
          <p:nvPr/>
        </p:nvSpPr>
        <p:spPr>
          <a:xfrm>
            <a:off x="5751367" y="1587225"/>
            <a:ext cx="5313989" cy="596781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Далее нажать «Редактировать»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C47458-2769-6492-25A6-D8EBCCB6B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52" y="2696892"/>
            <a:ext cx="3648864" cy="2436857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463B38-03EA-24FB-3A02-B4B204826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368" y="2429475"/>
            <a:ext cx="5313989" cy="2374216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1F4A77C-A850-4D98-9903-4D461833A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368" y="5016398"/>
            <a:ext cx="3070514" cy="1492542"/>
          </a:xfrm>
          <a:prstGeom prst="rect">
            <a:avLst/>
          </a:prstGeom>
          <a:ln>
            <a:solidFill>
              <a:srgbClr val="536DA6"/>
            </a:solidFill>
          </a:ln>
        </p:spPr>
      </p:pic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F8D72589-86A3-B4DA-D6CE-9B030EE74635}"/>
              </a:ext>
            </a:extLst>
          </p:cNvPr>
          <p:cNvSpPr/>
          <p:nvPr/>
        </p:nvSpPr>
        <p:spPr>
          <a:xfrm>
            <a:off x="4549525" y="5709407"/>
            <a:ext cx="1049509" cy="374465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E1887D7D-876F-C716-4ED1-CEC36B59C4B4}"/>
              </a:ext>
            </a:extLst>
          </p:cNvPr>
          <p:cNvSpPr/>
          <p:nvPr/>
        </p:nvSpPr>
        <p:spPr>
          <a:xfrm>
            <a:off x="4503753" y="3524398"/>
            <a:ext cx="1095282" cy="374457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798C541-56C4-B9CA-DAF6-418BA35EF1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5727" y="5421801"/>
            <a:ext cx="701101" cy="70110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887E398-206C-6928-391C-70BEEE5B7F1B}"/>
              </a:ext>
            </a:extLst>
          </p:cNvPr>
          <p:cNvSpPr/>
          <p:nvPr/>
        </p:nvSpPr>
        <p:spPr>
          <a:xfrm>
            <a:off x="9035194" y="5006593"/>
            <a:ext cx="1937606" cy="1502345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После внесенных изменений сохранить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3AF12-6585-0BDC-E4DB-B5970445A980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4184104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723702" y="1422468"/>
            <a:ext cx="4224937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Редактировать основные сведения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43CE8D-38B4-BC0A-8422-5AF31D68017A}"/>
              </a:ext>
            </a:extLst>
          </p:cNvPr>
          <p:cNvSpPr/>
          <p:nvPr/>
        </p:nvSpPr>
        <p:spPr>
          <a:xfrm>
            <a:off x="774700" y="5303520"/>
            <a:ext cx="2447545" cy="1000271"/>
          </a:xfrm>
          <a:prstGeom prst="rect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 каждом разделе можно добавить информацию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5191CF-7A22-2FD6-87A4-2148530F1B6F}"/>
              </a:ext>
            </a:extLst>
          </p:cNvPr>
          <p:cNvSpPr/>
          <p:nvPr/>
        </p:nvSpPr>
        <p:spPr>
          <a:xfrm>
            <a:off x="5538355" y="1422468"/>
            <a:ext cx="5626034" cy="59678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Редактировать сведения о реализации проекта (программы) за отчетный период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2ECE65-ADDF-6C50-4477-023A9890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02" y="1838661"/>
            <a:ext cx="4224937" cy="2732478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931578F-0047-73DF-1899-9C9791079B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55" y="4643505"/>
            <a:ext cx="1467055" cy="2191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8AE93F-5F8A-8EB1-FB17-5A8170970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8356" y="2101318"/>
            <a:ext cx="5626034" cy="2615964"/>
          </a:xfrm>
          <a:prstGeom prst="rect">
            <a:avLst/>
          </a:prstGeom>
          <a:ln>
            <a:solidFill>
              <a:srgbClr val="536DA6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EF80887-8645-1B5F-1A11-36DEBABD5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8475" y="4229527"/>
            <a:ext cx="4721300" cy="2463900"/>
          </a:xfrm>
          <a:prstGeom prst="rect">
            <a:avLst/>
          </a:prstGeom>
          <a:ln>
            <a:solidFill>
              <a:srgbClr val="002060"/>
            </a:solidFill>
          </a:ln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5B8C823-F085-EB3C-0AEB-1057D00827A6}"/>
              </a:ext>
            </a:extLst>
          </p:cNvPr>
          <p:cNvCxnSpPr>
            <a:cxnSpLocks/>
          </p:cNvCxnSpPr>
          <p:nvPr/>
        </p:nvCxnSpPr>
        <p:spPr>
          <a:xfrm flipV="1">
            <a:off x="3343910" y="5452092"/>
            <a:ext cx="813163" cy="4278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AB4C8F72-489B-FC36-84A0-69F057DF3211}"/>
              </a:ext>
            </a:extLst>
          </p:cNvPr>
          <p:cNvSpPr/>
          <p:nvPr/>
        </p:nvSpPr>
        <p:spPr>
          <a:xfrm>
            <a:off x="4223657" y="5303520"/>
            <a:ext cx="724982" cy="1579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382DEB1-7C5E-92F0-78F6-92EC7A2081F9}"/>
              </a:ext>
            </a:extLst>
          </p:cNvPr>
          <p:cNvSpPr/>
          <p:nvPr/>
        </p:nvSpPr>
        <p:spPr>
          <a:xfrm>
            <a:off x="8599569" y="5165866"/>
            <a:ext cx="2564820" cy="100027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После изменения информации обязательно нажать кнопку 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«Сохранить»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92626F8B-390E-DE61-9C4F-6392CAEF408D}"/>
              </a:ext>
            </a:extLst>
          </p:cNvPr>
          <p:cNvSpPr/>
          <p:nvPr/>
        </p:nvSpPr>
        <p:spPr>
          <a:xfrm>
            <a:off x="5051394" y="2590077"/>
            <a:ext cx="373689" cy="358958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8F6CF-CFC8-14FD-6CC7-E64840F18BCE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9630540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B51779-BEA0-0D88-D45D-CA619B9A981B}"/>
              </a:ext>
            </a:extLst>
          </p:cNvPr>
          <p:cNvSpPr txBox="1"/>
          <p:nvPr/>
        </p:nvSpPr>
        <p:spPr>
          <a:xfrm>
            <a:off x="621801" y="1384839"/>
            <a:ext cx="5458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После того, как все данные введены, красный знак меняется на зеленый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171745-B12C-4D31-7682-819A84C059D4}"/>
              </a:ext>
            </a:extLst>
          </p:cNvPr>
          <p:cNvSpPr/>
          <p:nvPr/>
        </p:nvSpPr>
        <p:spPr>
          <a:xfrm>
            <a:off x="8081111" y="2308194"/>
            <a:ext cx="3486493" cy="532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AF970F-1144-0503-66CF-BD36FEC282BD}"/>
              </a:ext>
            </a:extLst>
          </p:cNvPr>
          <p:cNvSpPr/>
          <p:nvPr/>
        </p:nvSpPr>
        <p:spPr>
          <a:xfrm>
            <a:off x="1154097" y="2396972"/>
            <a:ext cx="3897297" cy="523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43CE8D-38B4-BC0A-8422-5AF31D68017A}"/>
              </a:ext>
            </a:extLst>
          </p:cNvPr>
          <p:cNvSpPr/>
          <p:nvPr/>
        </p:nvSpPr>
        <p:spPr>
          <a:xfrm>
            <a:off x="508537" y="3282294"/>
            <a:ext cx="5685481" cy="397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Отправляем на техническую экспертизу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05191CF-7A22-2FD6-87A4-2148530F1B6F}"/>
              </a:ext>
            </a:extLst>
          </p:cNvPr>
          <p:cNvSpPr/>
          <p:nvPr/>
        </p:nvSpPr>
        <p:spPr>
          <a:xfrm>
            <a:off x="6379296" y="3323458"/>
            <a:ext cx="5455949" cy="35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Появится знак о готовности годового отчета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5E2EC4-281B-A089-456D-3BF25B986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98" y="2270114"/>
            <a:ext cx="5234307" cy="60968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92DD39-C1E2-31B7-55AD-B15D6FD88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585" y="3720279"/>
            <a:ext cx="5145693" cy="271500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D4A484-2E0E-263F-679C-9F44EB8AA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196" y="3720279"/>
            <a:ext cx="5275209" cy="27150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477193C0-F000-AB3B-7C6B-0C73194C1020}"/>
              </a:ext>
            </a:extLst>
          </p:cNvPr>
          <p:cNvSpPr/>
          <p:nvPr/>
        </p:nvSpPr>
        <p:spPr>
          <a:xfrm rot="5400000">
            <a:off x="3095379" y="2957134"/>
            <a:ext cx="373689" cy="358958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E574FA80-5CFA-1C00-8B24-6F37747DA590}"/>
              </a:ext>
            </a:extLst>
          </p:cNvPr>
          <p:cNvSpPr/>
          <p:nvPr/>
        </p:nvSpPr>
        <p:spPr>
          <a:xfrm>
            <a:off x="6053150" y="4746730"/>
            <a:ext cx="373689" cy="358958"/>
          </a:xfrm>
          <a:prstGeom prst="rightArrow">
            <a:avLst/>
          </a:prstGeom>
          <a:noFill/>
          <a:ln>
            <a:solidFill>
              <a:srgbClr val="53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028B39-74E5-1437-F4A8-8075B5F6FC88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3562776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4C493674-29A2-4164-8884-E012C9A7E21A}"/>
              </a:ext>
            </a:extLst>
          </p:cNvPr>
          <p:cNvSpPr txBox="1">
            <a:spLocks/>
          </p:cNvSpPr>
          <p:nvPr/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990"/>
            </a:pP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EA2A651-CF0A-7979-8A2B-1C25E094F2CD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734951-EDCC-2346-4BA1-447C7B6C72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pic>
        <p:nvPicPr>
          <p:cNvPr id="6" name="Google Shape;58;p13">
            <a:extLst>
              <a:ext uri="{FF2B5EF4-FFF2-40B4-BE49-F238E27FC236}">
                <a16:creationId xmlns:a16="http://schemas.microsoft.com/office/drawing/2014/main" id="{5C943C05-4D14-6DC8-49E2-6589035FDE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9;p13">
            <a:extLst>
              <a:ext uri="{FF2B5EF4-FFF2-40B4-BE49-F238E27FC236}">
                <a16:creationId xmlns:a16="http://schemas.microsoft.com/office/drawing/2014/main" id="{C86B97EC-AFEC-7F91-75E6-FDE460C3207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E4935F-DA86-8AEB-40F8-3DC8F4B1CD13}"/>
              </a:ext>
            </a:extLst>
          </p:cNvPr>
          <p:cNvSpPr txBox="1"/>
          <p:nvPr/>
        </p:nvSpPr>
        <p:spPr>
          <a:xfrm>
            <a:off x="774700" y="3136612"/>
            <a:ext cx="72592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БЛАГОДАРИМ</a:t>
            </a:r>
            <a:r>
              <a:rPr lang="ru-RU" sz="3200" dirty="0">
                <a:solidFill>
                  <a:srgbClr val="536DA6"/>
                </a:solidFill>
                <a:latin typeface="Arial Black" panose="020B0A04020102020204" pitchFamily="34" charset="0"/>
              </a:rPr>
              <a:t> ЗА ВНИМАНИЕ! 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7017932-9E0F-77DB-4F02-52C1A24C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50" y="3972165"/>
            <a:ext cx="9834216" cy="1325563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КОНТАКТЫ:</a:t>
            </a: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	Телефон: 8(499)400-02-48 добавочный 628</a:t>
            </a: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	Электронная почта: </a:t>
            </a:r>
            <a:r>
              <a:rPr lang="en-US" sz="2000" dirty="0">
                <a:solidFill>
                  <a:srgbClr val="536DA6"/>
                </a:solidFill>
                <a:latin typeface="Arial Black" panose="020B0A04020102020204" pitchFamily="34" charset="0"/>
              </a:rPr>
              <a:t>info@fip-edu.ru</a:t>
            </a:r>
            <a:endParaRPr lang="ru-RU" dirty="0">
              <a:solidFill>
                <a:srgbClr val="536DA6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Телефонная трубка контур">
            <a:extLst>
              <a:ext uri="{FF2B5EF4-FFF2-40B4-BE49-F238E27FC236}">
                <a16:creationId xmlns:a16="http://schemas.microsoft.com/office/drawing/2014/main" id="{7DF8996D-ED70-C567-3D65-B984D491C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73698" y="4452729"/>
            <a:ext cx="364434" cy="364434"/>
          </a:xfrm>
          <a:prstGeom prst="rect">
            <a:avLst/>
          </a:prstGeom>
        </p:spPr>
      </p:pic>
      <p:pic>
        <p:nvPicPr>
          <p:cNvPr id="10" name="Рисунок 9" descr="Электронная почта контур">
            <a:extLst>
              <a:ext uri="{FF2B5EF4-FFF2-40B4-BE49-F238E27FC236}">
                <a16:creationId xmlns:a16="http://schemas.microsoft.com/office/drawing/2014/main" id="{027B8C55-3862-6090-5B20-E2E8C0497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73698" y="4885724"/>
            <a:ext cx="364434" cy="36443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A6F09A6-6DAD-5B3D-5CDF-3FE36F15093A}"/>
              </a:ext>
            </a:extLst>
          </p:cNvPr>
          <p:cNvSpPr txBox="1">
            <a:spLocks/>
          </p:cNvSpPr>
          <p:nvPr/>
        </p:nvSpPr>
        <p:spPr>
          <a:xfrm>
            <a:off x="1091650" y="4713047"/>
            <a:ext cx="7315229" cy="106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b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rgbClr val="536DA6"/>
                </a:solidFill>
                <a:latin typeface="Arial Black" panose="020B0A04020102020204" pitchFamily="34" charset="0"/>
              </a:rPr>
              <a:t>	</a:t>
            </a:r>
            <a:r>
              <a:rPr lang="ru-RU" sz="1800" dirty="0">
                <a:solidFill>
                  <a:srgbClr val="536DA6"/>
                </a:solidFill>
                <a:latin typeface="Arial Black" panose="020B0A04020102020204" pitchFamily="34" charset="0"/>
              </a:rPr>
              <a:t>Официальный сайт: </a:t>
            </a:r>
            <a:r>
              <a:rPr lang="en-US" sz="1800" dirty="0">
                <a:solidFill>
                  <a:srgbClr val="536DA6"/>
                </a:solidFill>
                <a:latin typeface="Arial Black" panose="020B0A04020102020204" pitchFamily="34" charset="0"/>
              </a:rPr>
              <a:t>https://fip-edu.ru/home</a:t>
            </a:r>
            <a:endParaRPr lang="ru-RU" sz="1800" dirty="0">
              <a:solidFill>
                <a:srgbClr val="536DA6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706382-8058-1503-679E-21833C0C53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269" y="270071"/>
            <a:ext cx="7858425" cy="1042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54F23B-9866-F651-0FC5-2386AC061F59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46792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0" y="1508575"/>
            <a:ext cx="10363470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93B3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Президент Российской Федерации В.В. Путин </a:t>
            </a:r>
            <a:br>
              <a:rPr lang="ru-RU" sz="2000" b="1" kern="0" cap="all" dirty="0">
                <a:solidFill>
                  <a:srgbClr val="C93B3B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 изменениях в школьном образовании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1D6939-E8BE-35F0-DF44-1DFB03829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2335542"/>
            <a:ext cx="3903232" cy="353436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DABE69-E22E-FEBF-C29A-48A4AF6CCD63}"/>
              </a:ext>
            </a:extLst>
          </p:cNvPr>
          <p:cNvSpPr/>
          <p:nvPr/>
        </p:nvSpPr>
        <p:spPr>
          <a:xfrm>
            <a:off x="4957296" y="2335542"/>
            <a:ext cx="6282223" cy="4044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«Историческая миссия отечественной системы образования всегда состояла в воспитании гражданственности и патриотизма, ответственности за судьбу страны. Слово, мудрость педагогов вдохновляли учеников на научные, технологические триумфы, спортивные рекорды и так далее, служили надежным ориентиром в труде, в избранной профессии в пору самых сложных и тяжелых испытаний. Вопросы обучения, наставничества – это всегда обращение к будущему. Опираясь на ваши знания и опыт, на традиции отечественной педагогики и, безусловно, используя передовые технологии, мы продолжим 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формирование суверенной системы образования</a:t>
            </a:r>
            <a:r>
              <a:rPr lang="ru-RU" sz="1400" b="1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– это очень важная вещь. Я сейчас сказал: суверенная система образования, – мы все время говорим о суверенитете в разных ипостасях. Это чрезвычайно важная, базовая абсолютно вещь. Причем будем это делать на всех ее уровнях – от школы до колледжей и вузов»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2 марта 2023 </a:t>
            </a:r>
          </a:p>
          <a:p>
            <a:pPr algn="just"/>
            <a:r>
              <a:rPr lang="ru-RU" sz="1400" b="0" i="0" dirty="0">
                <a:solidFill>
                  <a:srgbClr val="224664"/>
                </a:solidFill>
                <a:effectLst/>
                <a:latin typeface="Century" panose="02040604050505020304" pitchFamily="18" charset="0"/>
              </a:rPr>
              <a:t>Открытие Года педагога и наставника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880FE-8D6F-BAA8-E606-E0CDA057483B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44341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954661" y="1565772"/>
            <a:ext cx="10100824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Министр просвещения Российской Федерации </a:t>
            </a:r>
            <a:b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С.С. Кравцов </a:t>
            </a:r>
            <a:r>
              <a:rPr lang="ru-RU" sz="2000" b="1" kern="0" cap="all" dirty="0">
                <a:solidFill>
                  <a:srgbClr val="536DA6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 изменениях в школьном образовании</a:t>
            </a:r>
            <a:endParaRPr lang="ru-RU" sz="2000" kern="100" dirty="0">
              <a:solidFill>
                <a:srgbClr val="536DA6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DABE69-E22E-FEBF-C29A-48A4AF6CCD63}"/>
              </a:ext>
            </a:extLst>
          </p:cNvPr>
          <p:cNvSpPr/>
          <p:nvPr/>
        </p:nvSpPr>
        <p:spPr>
          <a:xfrm>
            <a:off x="4912791" y="2570628"/>
            <a:ext cx="6512014" cy="388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«Необходимо переосмыслить существующую систему педагогического образования, чтобы освободить время для творческой работы учителя с детьми, убрав излишнюю бюрократическую нагрузку. Наши усилия будут сосредоточены на создании условий для комфортной и результативной работы, профессионального роста. Необходимо двигаться от страниц, параграфов, пунктов к навыкам для жизни. </a:t>
            </a:r>
            <a:r>
              <a:rPr lang="ru-RU" sz="14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Но также важно сохранить и преемственность, использовать богатейший опыт российской системы образования и применять инновационные подходы, которые в совокупности усилят образовательную систему</a:t>
            </a:r>
            <a:r>
              <a:rPr lang="ru-RU" sz="1400" b="1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Философия современной школы должна заключаться в непрерывном получении системных знаний и практических умений, навыков, которые принесут пользу в будущем»</a:t>
            </a:r>
          </a:p>
          <a:p>
            <a:pPr algn="just"/>
            <a:endParaRPr lang="ru-RU" sz="1400" dirty="0">
              <a:solidFill>
                <a:srgbClr val="00206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23 октября 2020 </a:t>
            </a:r>
          </a:p>
          <a:p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Заседание Коллегии Министерства просвещения Российской Федерации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C97173-5BF2-6399-389E-382D214F1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661" y="2570629"/>
            <a:ext cx="3359187" cy="3249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96998-DC18-4A94-B7F3-2199EFB8F900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</p:spTree>
    <p:extLst>
      <p:ext uri="{BB962C8B-B14F-4D97-AF65-F5344CB8AC3E}">
        <p14:creationId xmlns:p14="http://schemas.microsoft.com/office/powerpoint/2010/main" val="361518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1" y="1422468"/>
            <a:ext cx="5553364" cy="238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Совет министерства просвещения российской федерации </a:t>
            </a:r>
            <a:r>
              <a:rPr lang="ru-RU" sz="2000" b="1" kern="0" cap="all" dirty="0">
                <a:solidFill>
                  <a:srgbClr val="224664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вопросам сохранения и укрепления традиционных российских духовно-нравственных ценностей</a:t>
            </a:r>
            <a:endParaRPr lang="ru-RU" sz="2000" kern="100" dirty="0">
              <a:solidFill>
                <a:srgbClr val="224664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735D9-B3FB-1609-89D9-4ACB96CEBB33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8C15F3-AEC6-374B-BC17-F356FB3A10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32" t="17197" r="26128" b="21364"/>
          <a:stretch/>
        </p:blipFill>
        <p:spPr>
          <a:xfrm>
            <a:off x="6546273" y="1453279"/>
            <a:ext cx="3328700" cy="4694915"/>
          </a:xfrm>
          <a:prstGeom prst="rect">
            <a:avLst/>
          </a:prstGeom>
          <a:ln>
            <a:solidFill>
              <a:srgbClr val="224664"/>
            </a:solidFill>
          </a:ln>
        </p:spPr>
      </p:pic>
    </p:spTree>
    <p:extLst>
      <p:ext uri="{BB962C8B-B14F-4D97-AF65-F5344CB8AC3E}">
        <p14:creationId xmlns:p14="http://schemas.microsoft.com/office/powerpoint/2010/main" val="43546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4458" y="349061"/>
            <a:ext cx="820975" cy="79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91760" y="402557"/>
            <a:ext cx="895518" cy="738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0FFF747-2C16-1856-EA3B-AEFA785A58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1802" y="266991"/>
            <a:ext cx="7855448" cy="104259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  <a:buSzPts val="990"/>
            </a:pPr>
            <a:r>
              <a:rPr lang="ru-RU" sz="1200" b="1" dirty="0">
                <a:solidFill>
                  <a:srgbClr val="C93B3B"/>
                </a:solidFill>
                <a:latin typeface="Arial Black" panose="020B0A04020102020204" pitchFamily="34" charset="0"/>
              </a:rPr>
              <a:t>Федеральные инновационные площадки как инструмент развития суверенной  системы образования России</a:t>
            </a: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CB4BD5-3E0C-8E2B-7E6C-8697412E95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349060"/>
            <a:ext cx="1172749" cy="99133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A5CA98F-8439-1CE5-8480-AC9581989AF2}"/>
              </a:ext>
            </a:extLst>
          </p:cNvPr>
          <p:cNvCxnSpPr/>
          <p:nvPr/>
        </p:nvCxnSpPr>
        <p:spPr>
          <a:xfrm>
            <a:off x="774700" y="1309587"/>
            <a:ext cx="1091257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DAC20-6FEC-528C-D793-1AF85F7F2909}"/>
              </a:ext>
            </a:extLst>
          </p:cNvPr>
          <p:cNvSpPr txBox="1"/>
          <p:nvPr/>
        </p:nvSpPr>
        <p:spPr>
          <a:xfrm>
            <a:off x="774700" y="1422468"/>
            <a:ext cx="10173385" cy="1065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0" cap="all" dirty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Совет министерства просвещения российской федерации </a:t>
            </a:r>
            <a:r>
              <a:rPr lang="ru-RU" sz="2000" b="1" kern="0" cap="all" dirty="0">
                <a:solidFill>
                  <a:srgbClr val="224664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 вопросам сохранения и укрепления традиционных российских духовно-нравственных ценностей</a:t>
            </a:r>
            <a:endParaRPr lang="ru-RU" sz="2000" kern="100" dirty="0">
              <a:solidFill>
                <a:srgbClr val="224664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735D9-B3FB-1609-89D9-4ACB96CEBB33}"/>
              </a:ext>
            </a:extLst>
          </p:cNvPr>
          <p:cNvSpPr txBox="1"/>
          <p:nvPr/>
        </p:nvSpPr>
        <p:spPr>
          <a:xfrm>
            <a:off x="9553748" y="6455443"/>
            <a:ext cx="2133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4664"/>
                </a:solidFill>
                <a:latin typeface="Century" panose="02040604050505020304" pitchFamily="18" charset="0"/>
              </a:rPr>
              <a:t>https://fip-edu.ru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60D268-3C12-7182-C1D3-C0CF7B01E3A0}"/>
              </a:ext>
            </a:extLst>
          </p:cNvPr>
          <p:cNvSpPr/>
          <p:nvPr/>
        </p:nvSpPr>
        <p:spPr>
          <a:xfrm>
            <a:off x="774700" y="2601441"/>
            <a:ext cx="9543192" cy="388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Совет Министерства просвещения Российской Федерации по вопросам сохранения и укрепления традиционных российских духовно-нравственных ценностей является </a:t>
            </a:r>
            <a:r>
              <a:rPr lang="ru-RU" sz="16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совещательным и консультативным органом и создается в целях реализации Указа Президента Российской Федерации </a:t>
            </a: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от 9 ноября 2022 года № 809 «Об 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К основным </a:t>
            </a:r>
            <a:r>
              <a:rPr lang="ru-RU" sz="16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задачам</a:t>
            </a:r>
            <a:r>
              <a:rPr lang="ru-RU" sz="16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Совета относятся: выработка рекомендаций по определению приоритетных направлений деятельности Министерства в рамках реализации положений Указа № 809; рассмотрение вопросов, связанных с реализацией основных направлений деятельности Министерства с учетом положений Указа № 809, выявление проблем и выработка предложений, касающихся их решений; выработка предложений по совершенствованию законодательства Российской Федерации в части сохранения и укрепления традиционных российских духовно-нравственных ценностей в установленной сфере деятельности Министерства.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2086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4426</Words>
  <Application>Microsoft Office PowerPoint</Application>
  <PresentationFormat>Широкоэкранный</PresentationFormat>
  <Paragraphs>600</Paragraphs>
  <Slides>59</Slides>
  <Notes>55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9" baseType="lpstr">
      <vt:lpstr>Arial</vt:lpstr>
      <vt:lpstr>Arial Black</vt:lpstr>
      <vt:lpstr>Arial Nova</vt:lpstr>
      <vt:lpstr>Book Antiqua</vt:lpstr>
      <vt:lpstr>Calibri</vt:lpstr>
      <vt:lpstr>Calibri Light</vt:lpstr>
      <vt:lpstr>Century</vt:lpstr>
      <vt:lpstr>Times New Roman</vt:lpstr>
      <vt:lpstr>Wingdings</vt:lpstr>
      <vt:lpstr>Тема Office</vt:lpstr>
      <vt:lpstr>Федеральные инновационные площадки как инструмент развития суверенной системы образования России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Презентация PowerPoint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Федеральные инновационные площадки как инструмент развития суверенной  системы образования России </vt:lpstr>
      <vt:lpstr>КОНТАКТЫ:   Телефон: 8(499)400-02-48 добавочный 628   Электронная почта: info@fip-edu.ru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КОНЦЕПТУАЛЬНЫЕ ПОДХОДЫ  К СТРАТЕГИИ РАЗВИТИЯ  РОССИЙСКОЙ ШКОЛЫ</dc:title>
  <dc:creator>Ольга Белоусова</dc:creator>
  <cp:lastModifiedBy>Распутина Лариса Вячеславовна</cp:lastModifiedBy>
  <cp:revision>170</cp:revision>
  <dcterms:modified xsi:type="dcterms:W3CDTF">2023-09-13T13:15:11Z</dcterms:modified>
</cp:coreProperties>
</file>