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1" r:id="rId3"/>
    <p:sldId id="264" r:id="rId4"/>
    <p:sldId id="265" r:id="rId5"/>
    <p:sldId id="266" r:id="rId6"/>
    <p:sldId id="267" r:id="rId7"/>
    <p:sldId id="272" r:id="rId8"/>
    <p:sldId id="273" r:id="rId9"/>
    <p:sldId id="274" r:id="rId10"/>
    <p:sldId id="275" r:id="rId11"/>
    <p:sldId id="268" r:id="rId12"/>
    <p:sldId id="276" r:id="rId13"/>
    <p:sldId id="277" r:id="rId14"/>
    <p:sldId id="278" r:id="rId15"/>
    <p:sldId id="279" r:id="rId16"/>
    <p:sldId id="280" r:id="rId17"/>
    <p:sldId id="281" r:id="rId18"/>
    <p:sldId id="269" r:id="rId19"/>
    <p:sldId id="282" r:id="rId20"/>
    <p:sldId id="283" r:id="rId21"/>
    <p:sldId id="284" r:id="rId22"/>
    <p:sldId id="285" r:id="rId23"/>
    <p:sldId id="286" r:id="rId24"/>
    <p:sldId id="270" r:id="rId25"/>
    <p:sldId id="287" r:id="rId26"/>
    <p:sldId id="288" r:id="rId27"/>
    <p:sldId id="289" r:id="rId28"/>
    <p:sldId id="290" r:id="rId29"/>
    <p:sldId id="271" r:id="rId30"/>
    <p:sldId id="292" r:id="rId31"/>
    <p:sldId id="293" r:id="rId32"/>
    <p:sldId id="294" r:id="rId33"/>
    <p:sldId id="291" r:id="rId34"/>
    <p:sldId id="297" r:id="rId35"/>
    <p:sldId id="296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295" r:id="rId45"/>
    <p:sldId id="298" r:id="rId46"/>
    <p:sldId id="257" r:id="rId4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089"/>
    <a:srgbClr val="29A9E3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>
      <p:cViewPr>
        <p:scale>
          <a:sx n="66" d="100"/>
          <a:sy n="66" d="100"/>
        </p:scale>
        <p:origin x="1164" y="25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8;&#1058;%202.0\!&#1047;&#1040;&#1044;&#1040;&#1063;&#1048;%20&#1055;&#1054;%20&#1057;&#1054;&#1058;&#1056;&#1059;&#1044;&#1053;&#1048;&#1050;&#1040;&#1052;\&#1055;&#1096;&#1077;&#1085;&#1080;&#1095;&#1085;&#1099;&#1081;\&#1044;&#1072;&#1096;&#1072;%20&#1056;&#1072;&#1073;&#1086;&#1090;&#1072;\&#1060;-54-18\!!!!!!!!%20&#1054;&#1090;&#1095;&#1077;&#1090;\I.6\&#1075;&#1088;&#1072;&#1092;&#1080;&#1082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Лист1!$B$29:$B$44</c:f>
              <c:strCache>
                <c:ptCount val="16"/>
                <c:pt idx="0">
                  <c:v>Иная инновационная деятельность в сфере образования</c:v>
                </c:pt>
                <c:pt idx="1">
                  <c:v>Новое качество содержания образования</c:v>
                </c:pt>
                <c:pt idx="2">
                  <c:v>Новые методики подготовки, переподготовки, повышения квалификации</c:v>
                </c:pt>
                <c:pt idx="3">
                  <c:v>Современные образовательные программы дополнительного образования</c:v>
                </c:pt>
                <c:pt idx="4">
                  <c:v>Цифровая образовательная среда</c:v>
                </c:pt>
                <c:pt idx="5">
                  <c:v>Механизмы вовлечения обучающихся в социальную практику, принятие решений</c:v>
                </c:pt>
                <c:pt idx="6">
                  <c:v>Новые механизмы управления образованием</c:v>
                </c:pt>
                <c:pt idx="7">
                  <c:v>Новая технологическая среда общего образования</c:v>
                </c:pt>
                <c:pt idx="8">
                  <c:v>Примерные основные образовательные программы, инновационные образовательные программы, программы развития образовательных организаций, работающих в сложных социальных условиях</c:v>
                </c:pt>
                <c:pt idx="9">
                  <c:v>Информационные технологии в образовании</c:v>
                </c:pt>
                <c:pt idx="10">
                  <c:v>Механизмы саморегулирования и сетевого взаимодействия</c:v>
                </c:pt>
                <c:pt idx="11">
                  <c:v>Развитие сети образовательных учреждений</c:v>
                </c:pt>
                <c:pt idx="12">
                  <c:v>Вариативные образовательные программы в профессиональном и высшем образовании</c:v>
                </c:pt>
                <c:pt idx="13">
                  <c:v>Новые профили подготовки кадров в профессиональном образовании</c:v>
                </c:pt>
                <c:pt idx="14">
                  <c:v>Новые механизмы оценки качества образования</c:v>
                </c:pt>
                <c:pt idx="15">
                  <c:v>Новые организационно-экономические и управленческие механизмы</c:v>
                </c:pt>
              </c:strCache>
            </c:strRef>
          </c:cat>
          <c:val>
            <c:numRef>
              <c:f>Лист1!$C$29:$C$44</c:f>
              <c:numCache>
                <c:formatCode>General</c:formatCode>
                <c:ptCount val="16"/>
                <c:pt idx="0">
                  <c:v>67</c:v>
                </c:pt>
                <c:pt idx="1">
                  <c:v>27</c:v>
                </c:pt>
                <c:pt idx="2">
                  <c:v>25</c:v>
                </c:pt>
                <c:pt idx="3">
                  <c:v>22</c:v>
                </c:pt>
                <c:pt idx="4">
                  <c:v>17</c:v>
                </c:pt>
                <c:pt idx="5">
                  <c:v>16</c:v>
                </c:pt>
                <c:pt idx="6">
                  <c:v>13</c:v>
                </c:pt>
                <c:pt idx="7">
                  <c:v>9</c:v>
                </c:pt>
                <c:pt idx="8">
                  <c:v>9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3131648"/>
        <c:axId val="223132040"/>
      </c:barChart>
      <c:catAx>
        <c:axId val="22313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32040"/>
        <c:crosses val="autoZero"/>
        <c:auto val="1"/>
        <c:lblAlgn val="ctr"/>
        <c:lblOffset val="100"/>
        <c:noMultiLvlLbl val="0"/>
      </c:catAx>
      <c:valAx>
        <c:axId val="223132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3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Лист1!$A$147:$A$153</c:f>
              <c:strCache>
                <c:ptCount val="7"/>
                <c:pt idx="0">
                  <c:v>Общее образование</c:v>
                </c:pt>
                <c:pt idx="1">
                  <c:v>Дошкольное образование </c:v>
                </c:pt>
                <c:pt idx="2">
                  <c:v>Дополнительное образование детей и взрослых</c:v>
                </c:pt>
                <c:pt idx="3">
                  <c:v>Профессиональное образование </c:v>
                </c:pt>
                <c:pt idx="4">
                  <c:v>Высшее образование </c:v>
                </c:pt>
                <c:pt idx="5">
                  <c:v>Дополнительное профессиональное образование</c:v>
                </c:pt>
                <c:pt idx="6">
                  <c:v>Прочие организации </c:v>
                </c:pt>
              </c:strCache>
            </c:strRef>
          </c:cat>
          <c:val>
            <c:numRef>
              <c:f>Лист1!$B$147:$B$153</c:f>
              <c:numCache>
                <c:formatCode>General</c:formatCode>
                <c:ptCount val="7"/>
                <c:pt idx="0">
                  <c:v>7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  <c:pt idx="4">
                  <c:v>7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3132824"/>
        <c:axId val="223129688"/>
      </c:barChart>
      <c:catAx>
        <c:axId val="22313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29688"/>
        <c:crosses val="autoZero"/>
        <c:auto val="1"/>
        <c:lblAlgn val="ctr"/>
        <c:lblOffset val="100"/>
        <c:noMultiLvlLbl val="0"/>
      </c:catAx>
      <c:valAx>
        <c:axId val="22312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3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Уральский ФО</c:v>
                </c:pt>
                <c:pt idx="1">
                  <c:v>Северо-Кавказский ФО
</c:v>
                </c:pt>
                <c:pt idx="2">
                  <c:v>Дальневосточный ФО</c:v>
                </c:pt>
                <c:pt idx="3">
                  <c:v>Центральный ФО
</c:v>
                </c:pt>
                <c:pt idx="4">
                  <c:v>Сибирский ФО</c:v>
                </c:pt>
                <c:pt idx="5">
                  <c:v>Северо-Западный ФО</c:v>
                </c:pt>
                <c:pt idx="6">
                  <c:v>Южный ФО</c:v>
                </c:pt>
                <c:pt idx="7">
                  <c:v>Приволжский ФО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152</c:v>
                </c:pt>
                <c:pt idx="1">
                  <c:v>213</c:v>
                </c:pt>
                <c:pt idx="2">
                  <c:v>163</c:v>
                </c:pt>
                <c:pt idx="3">
                  <c:v>159</c:v>
                </c:pt>
                <c:pt idx="4">
                  <c:v>158</c:v>
                </c:pt>
                <c:pt idx="5">
                  <c:v>154</c:v>
                </c:pt>
                <c:pt idx="6">
                  <c:v>155</c:v>
                </c:pt>
                <c:pt idx="7">
                  <c:v>184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4505824"/>
        <c:axId val="334501512"/>
      </c:barChart>
      <c:catAx>
        <c:axId val="33450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4501512"/>
        <c:crosses val="autoZero"/>
        <c:auto val="1"/>
        <c:lblAlgn val="ctr"/>
        <c:lblOffset val="100"/>
        <c:noMultiLvlLbl val="0"/>
      </c:catAx>
      <c:valAx>
        <c:axId val="334501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45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07D13-0492-440B-8F42-58E2A53E8059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E1ECAC-A427-4521-9075-08AB831441C8}">
      <dgm:prSet custT="1"/>
      <dgm:spPr/>
      <dgm:t>
        <a:bodyPr/>
        <a:lstStyle/>
        <a:p>
          <a:pPr rtl="0"/>
          <a:r>
            <a:rPr lang="ru-RU" sz="1200" dirty="0" smtClean="0"/>
            <a:t>1. Техническая и консультационная поддержка ФИП и организаций-соискателей, подавших заявки на конкурс на получение статуса ФИП посредством сопровождения информационной системы для  информационной, организационной и экспертной поддержки деятельности сети ФИП(на сайте </a:t>
          </a:r>
          <a:r>
            <a:rPr lang="en-US" sz="1200" dirty="0" smtClean="0"/>
            <a:t>http</a:t>
          </a:r>
          <a:r>
            <a:rPr lang="ru-RU" sz="1200" dirty="0" smtClean="0"/>
            <a:t>://</a:t>
          </a:r>
          <a:r>
            <a:rPr lang="en-US" sz="1200" dirty="0" err="1" smtClean="0"/>
            <a:t>fip</a:t>
          </a:r>
          <a:r>
            <a:rPr lang="ru-RU" sz="1200" dirty="0" smtClean="0"/>
            <a:t>.</a:t>
          </a:r>
          <a:r>
            <a:rPr lang="en-US" sz="1200" dirty="0" err="1" smtClean="0"/>
            <a:t>kpmo</a:t>
          </a:r>
          <a:r>
            <a:rPr lang="ru-RU" sz="1200" dirty="0" smtClean="0"/>
            <a:t>.</a:t>
          </a:r>
          <a:r>
            <a:rPr lang="en-US" sz="1200" dirty="0" err="1" smtClean="0"/>
            <a:t>ru</a:t>
          </a:r>
          <a:r>
            <a:rPr lang="ru-RU" sz="1200" dirty="0" smtClean="0"/>
            <a:t>) (далее – ИС ФИП) и проведения дистанционных семинаров</a:t>
          </a:r>
          <a:endParaRPr lang="ru-RU" sz="1200" dirty="0"/>
        </a:p>
      </dgm:t>
    </dgm:pt>
    <dgm:pt modelId="{F9D1034F-5143-4747-99B6-EB92B89B0E63}" type="parTrans" cxnId="{BEDDF93C-EB76-48A6-8C3F-72EB2A699F5D}">
      <dgm:prSet/>
      <dgm:spPr/>
      <dgm:t>
        <a:bodyPr/>
        <a:lstStyle/>
        <a:p>
          <a:endParaRPr lang="ru-RU" sz="1200"/>
        </a:p>
      </dgm:t>
    </dgm:pt>
    <dgm:pt modelId="{462F098B-7F0B-4CA7-96D1-7CEF6EEA6E66}" type="sibTrans" cxnId="{BEDDF93C-EB76-48A6-8C3F-72EB2A699F5D}">
      <dgm:prSet/>
      <dgm:spPr/>
      <dgm:t>
        <a:bodyPr/>
        <a:lstStyle/>
        <a:p>
          <a:endParaRPr lang="ru-RU" sz="1200"/>
        </a:p>
      </dgm:t>
    </dgm:pt>
    <dgm:pt modelId="{191ABE33-3F61-4D75-97C5-ADD44E75516C}">
      <dgm:prSet custT="1"/>
      <dgm:spPr/>
      <dgm:t>
        <a:bodyPr/>
        <a:lstStyle/>
        <a:p>
          <a:pPr rtl="0"/>
          <a:r>
            <a:rPr lang="ru-RU" sz="1200" smtClean="0"/>
            <a:t>2. Организация проведения экспертизы организаций-соискателей, подавших заявки на конкурс на получение статуса ФИП</a:t>
          </a:r>
          <a:endParaRPr lang="ru-RU" sz="1200"/>
        </a:p>
      </dgm:t>
    </dgm:pt>
    <dgm:pt modelId="{5B74C887-55D8-465B-B251-6EA476CA1710}" type="parTrans" cxnId="{B288A80A-D394-4015-AFA3-353F5DFA102A}">
      <dgm:prSet/>
      <dgm:spPr/>
      <dgm:t>
        <a:bodyPr/>
        <a:lstStyle/>
        <a:p>
          <a:endParaRPr lang="ru-RU" sz="1200"/>
        </a:p>
      </dgm:t>
    </dgm:pt>
    <dgm:pt modelId="{C471B4E9-39CB-4410-BDF9-5147F82206D0}" type="sibTrans" cxnId="{B288A80A-D394-4015-AFA3-353F5DFA102A}">
      <dgm:prSet/>
      <dgm:spPr/>
      <dgm:t>
        <a:bodyPr/>
        <a:lstStyle/>
        <a:p>
          <a:endParaRPr lang="ru-RU" sz="1200"/>
        </a:p>
      </dgm:t>
    </dgm:pt>
    <dgm:pt modelId="{D8148C34-3DCA-4AB1-A84A-7FA50CAA2676}">
      <dgm:prSet custT="1"/>
      <dgm:spPr/>
      <dgm:t>
        <a:bodyPr/>
        <a:lstStyle/>
        <a:p>
          <a:pPr rtl="0"/>
          <a:r>
            <a:rPr lang="ru-RU" sz="1200" smtClean="0"/>
            <a:t>3. Организация проведения экспертизы годовых отчетов федеральных инновационных площадок</a:t>
          </a:r>
          <a:endParaRPr lang="ru-RU" sz="1200"/>
        </a:p>
      </dgm:t>
    </dgm:pt>
    <dgm:pt modelId="{70B959F2-14F4-4918-8CA4-2B6A781812DF}" type="parTrans" cxnId="{71603B08-51AE-48D1-AD2B-2D95AAE79428}">
      <dgm:prSet/>
      <dgm:spPr/>
      <dgm:t>
        <a:bodyPr/>
        <a:lstStyle/>
        <a:p>
          <a:endParaRPr lang="ru-RU" sz="1200"/>
        </a:p>
      </dgm:t>
    </dgm:pt>
    <dgm:pt modelId="{3F428645-3848-4B6B-9BC5-D9C20A38024D}" type="sibTrans" cxnId="{71603B08-51AE-48D1-AD2B-2D95AAE79428}">
      <dgm:prSet/>
      <dgm:spPr/>
      <dgm:t>
        <a:bodyPr/>
        <a:lstStyle/>
        <a:p>
          <a:endParaRPr lang="ru-RU" sz="1200"/>
        </a:p>
      </dgm:t>
    </dgm:pt>
    <dgm:pt modelId="{8534B89F-6AC4-4C4C-9FA9-E40CF44C502A}">
      <dgm:prSet custT="1"/>
      <dgm:spPr/>
      <dgm:t>
        <a:bodyPr/>
        <a:lstStyle/>
        <a:p>
          <a:pPr rtl="0"/>
          <a:r>
            <a:rPr lang="ru-RU" sz="1200" dirty="0" smtClean="0"/>
            <a:t>4. Проведение анализа эффективных моделей осуществления инновационной деятельности в системе образования и практик ФИП, в том числе по итогам экспертизы годовых  отчетов ФИП 2018 года, разработка предложений и рекомендаций по распространению и внедрению лучших практик ФИП в системе образования по каждому уровню образования</a:t>
          </a:r>
          <a:endParaRPr lang="ru-RU" sz="1200" dirty="0"/>
        </a:p>
      </dgm:t>
    </dgm:pt>
    <dgm:pt modelId="{6D53E17F-716F-4D6C-9A54-08E4D16DD75E}" type="parTrans" cxnId="{11BA88A0-9686-4F30-B797-389444D81F38}">
      <dgm:prSet/>
      <dgm:spPr/>
      <dgm:t>
        <a:bodyPr/>
        <a:lstStyle/>
        <a:p>
          <a:endParaRPr lang="ru-RU" sz="1200"/>
        </a:p>
      </dgm:t>
    </dgm:pt>
    <dgm:pt modelId="{CE20888D-1843-47C5-85FF-AF8F45BA9685}" type="sibTrans" cxnId="{11BA88A0-9686-4F30-B797-389444D81F38}">
      <dgm:prSet/>
      <dgm:spPr/>
      <dgm:t>
        <a:bodyPr/>
        <a:lstStyle/>
        <a:p>
          <a:endParaRPr lang="ru-RU" sz="1200"/>
        </a:p>
      </dgm:t>
    </dgm:pt>
    <dgm:pt modelId="{B7ACBCF3-50E1-462E-9409-B71958A9A322}">
      <dgm:prSet custT="1"/>
      <dgm:spPr/>
      <dgm:t>
        <a:bodyPr/>
        <a:lstStyle/>
        <a:p>
          <a:pPr rtl="0"/>
          <a:r>
            <a:rPr lang="ru-RU" sz="1200" smtClean="0"/>
            <a:t>5. Актуализация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</a:r>
          <a:endParaRPr lang="ru-RU" sz="1200"/>
        </a:p>
      </dgm:t>
    </dgm:pt>
    <dgm:pt modelId="{DF4585BC-F732-4A24-9BEE-0A3F5CC391DC}" type="parTrans" cxnId="{8BDFA9D7-9951-4F1C-9D05-ACADCED23B94}">
      <dgm:prSet/>
      <dgm:spPr/>
      <dgm:t>
        <a:bodyPr/>
        <a:lstStyle/>
        <a:p>
          <a:endParaRPr lang="ru-RU" sz="1200"/>
        </a:p>
      </dgm:t>
    </dgm:pt>
    <dgm:pt modelId="{04EB7D64-0FC5-4215-85CB-7320B0F3C9E5}" type="sibTrans" cxnId="{8BDFA9D7-9951-4F1C-9D05-ACADCED23B94}">
      <dgm:prSet/>
      <dgm:spPr/>
      <dgm:t>
        <a:bodyPr/>
        <a:lstStyle/>
        <a:p>
          <a:endParaRPr lang="ru-RU" sz="1200"/>
        </a:p>
      </dgm:t>
    </dgm:pt>
    <dgm:pt modelId="{25BFE142-57B5-41F9-BB79-945A9BE56DCE}">
      <dgm:prSet custT="1"/>
      <dgm:spPr/>
      <dgm:t>
        <a:bodyPr/>
        <a:lstStyle/>
        <a:p>
          <a:pPr rtl="0"/>
          <a:r>
            <a:rPr lang="ru-RU" sz="1200" smtClean="0"/>
            <a:t>6. Распространение эффективных моделей и успешных практик федеральных инновационных площадок</a:t>
          </a:r>
          <a:endParaRPr lang="ru-RU" sz="1200"/>
        </a:p>
      </dgm:t>
    </dgm:pt>
    <dgm:pt modelId="{C6EFCEB4-26C4-4C94-914C-15686C220A0F}" type="parTrans" cxnId="{DE6CE710-4A4F-4514-8050-2A97E99E97E7}">
      <dgm:prSet/>
      <dgm:spPr/>
      <dgm:t>
        <a:bodyPr/>
        <a:lstStyle/>
        <a:p>
          <a:endParaRPr lang="ru-RU" sz="1200"/>
        </a:p>
      </dgm:t>
    </dgm:pt>
    <dgm:pt modelId="{14564683-A94F-4EDE-86E3-69338C839AAF}" type="sibTrans" cxnId="{DE6CE710-4A4F-4514-8050-2A97E99E97E7}">
      <dgm:prSet/>
      <dgm:spPr/>
      <dgm:t>
        <a:bodyPr/>
        <a:lstStyle/>
        <a:p>
          <a:endParaRPr lang="ru-RU" sz="1200"/>
        </a:p>
      </dgm:t>
    </dgm:pt>
    <dgm:pt modelId="{EF111807-119F-4D55-9A5D-F857B3186EEB}" type="pres">
      <dgm:prSet presAssocID="{E2407D13-0492-440B-8F42-58E2A53E80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386F9BC-3BDE-4FF2-B53A-59CF1F952E8C}" type="pres">
      <dgm:prSet presAssocID="{E2407D13-0492-440B-8F42-58E2A53E8059}" presName="Name1" presStyleCnt="0"/>
      <dgm:spPr/>
    </dgm:pt>
    <dgm:pt modelId="{CEF3367B-8CE2-4BFC-A7CE-46465751CFDF}" type="pres">
      <dgm:prSet presAssocID="{E2407D13-0492-440B-8F42-58E2A53E8059}" presName="cycle" presStyleCnt="0"/>
      <dgm:spPr/>
    </dgm:pt>
    <dgm:pt modelId="{0A840D22-0BEA-4B3F-8BA8-83CC01BFFBDD}" type="pres">
      <dgm:prSet presAssocID="{E2407D13-0492-440B-8F42-58E2A53E8059}" presName="srcNode" presStyleLbl="node1" presStyleIdx="0" presStyleCnt="6"/>
      <dgm:spPr/>
    </dgm:pt>
    <dgm:pt modelId="{B29EB7D1-9642-4863-BE06-4DD733D2BF61}" type="pres">
      <dgm:prSet presAssocID="{E2407D13-0492-440B-8F42-58E2A53E8059}" presName="conn" presStyleLbl="parChTrans1D2" presStyleIdx="0" presStyleCnt="1"/>
      <dgm:spPr/>
      <dgm:t>
        <a:bodyPr/>
        <a:lstStyle/>
        <a:p>
          <a:endParaRPr lang="ru-RU"/>
        </a:p>
      </dgm:t>
    </dgm:pt>
    <dgm:pt modelId="{E29D62F0-5C37-4B24-8A32-DD493CA7ED14}" type="pres">
      <dgm:prSet presAssocID="{E2407D13-0492-440B-8F42-58E2A53E8059}" presName="extraNode" presStyleLbl="node1" presStyleIdx="0" presStyleCnt="6"/>
      <dgm:spPr/>
    </dgm:pt>
    <dgm:pt modelId="{3A11D894-C074-48D3-ABA3-0DCC91EAF0D8}" type="pres">
      <dgm:prSet presAssocID="{E2407D13-0492-440B-8F42-58E2A53E8059}" presName="dstNode" presStyleLbl="node1" presStyleIdx="0" presStyleCnt="6"/>
      <dgm:spPr/>
    </dgm:pt>
    <dgm:pt modelId="{11C381C3-1651-4DC5-9679-58C67DF4E54E}" type="pres">
      <dgm:prSet presAssocID="{8BE1ECAC-A427-4521-9075-08AB831441C8}" presName="text_1" presStyleLbl="node1" presStyleIdx="0" presStyleCnt="6" custScaleY="146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84E21-5501-4975-93FC-1B93E338BBEA}" type="pres">
      <dgm:prSet presAssocID="{8BE1ECAC-A427-4521-9075-08AB831441C8}" presName="accent_1" presStyleCnt="0"/>
      <dgm:spPr/>
    </dgm:pt>
    <dgm:pt modelId="{970E5384-FFD1-49DF-8175-8B8C66F1EB07}" type="pres">
      <dgm:prSet presAssocID="{8BE1ECAC-A427-4521-9075-08AB831441C8}" presName="accentRepeatNode" presStyleLbl="solidFgAcc1" presStyleIdx="0" presStyleCnt="6"/>
      <dgm:spPr/>
    </dgm:pt>
    <dgm:pt modelId="{6FB4A6A5-F84A-409F-A0CC-DB8B514846D0}" type="pres">
      <dgm:prSet presAssocID="{191ABE33-3F61-4D75-97C5-ADD44E75516C}" presName="text_2" presStyleLbl="node1" presStyleIdx="1" presStyleCnt="6" custScaleY="69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ECA60-0B46-4677-A310-2FDBBBB48CA5}" type="pres">
      <dgm:prSet presAssocID="{191ABE33-3F61-4D75-97C5-ADD44E75516C}" presName="accent_2" presStyleCnt="0"/>
      <dgm:spPr/>
    </dgm:pt>
    <dgm:pt modelId="{AC45BFAF-D527-4BC3-A704-B36EB73F6E68}" type="pres">
      <dgm:prSet presAssocID="{191ABE33-3F61-4D75-97C5-ADD44E75516C}" presName="accentRepeatNode" presStyleLbl="solidFgAcc1" presStyleIdx="1" presStyleCnt="6"/>
      <dgm:spPr/>
    </dgm:pt>
    <dgm:pt modelId="{90A2FF60-1EB2-4417-8AB8-996196D755AD}" type="pres">
      <dgm:prSet presAssocID="{D8148C34-3DCA-4AB1-A84A-7FA50CAA2676}" presName="text_3" presStyleLbl="node1" presStyleIdx="2" presStyleCnt="6" custScaleY="57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D5F83-31E4-421B-8B3F-16A8D4616428}" type="pres">
      <dgm:prSet presAssocID="{D8148C34-3DCA-4AB1-A84A-7FA50CAA2676}" presName="accent_3" presStyleCnt="0"/>
      <dgm:spPr/>
    </dgm:pt>
    <dgm:pt modelId="{7126E616-F59D-4EFE-9DF8-EE1CC7131F86}" type="pres">
      <dgm:prSet presAssocID="{D8148C34-3DCA-4AB1-A84A-7FA50CAA2676}" presName="accentRepeatNode" presStyleLbl="solidFgAcc1" presStyleIdx="2" presStyleCnt="6"/>
      <dgm:spPr/>
    </dgm:pt>
    <dgm:pt modelId="{A9ABB80E-DE57-4B53-9323-C1219D1BC7C7}" type="pres">
      <dgm:prSet presAssocID="{8534B89F-6AC4-4C4C-9FA9-E40CF44C502A}" presName="text_4" presStyleLbl="node1" presStyleIdx="3" presStyleCnt="6" custScaleY="138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05789-011B-4754-93E5-4D508A502154}" type="pres">
      <dgm:prSet presAssocID="{8534B89F-6AC4-4C4C-9FA9-E40CF44C502A}" presName="accent_4" presStyleCnt="0"/>
      <dgm:spPr/>
    </dgm:pt>
    <dgm:pt modelId="{021F514D-3506-4AE0-AE67-D31384968507}" type="pres">
      <dgm:prSet presAssocID="{8534B89F-6AC4-4C4C-9FA9-E40CF44C502A}" presName="accentRepeatNode" presStyleLbl="solidFgAcc1" presStyleIdx="3" presStyleCnt="6"/>
      <dgm:spPr/>
    </dgm:pt>
    <dgm:pt modelId="{C8C09396-5738-4472-B8DB-59123D4BD1C4}" type="pres">
      <dgm:prSet presAssocID="{B7ACBCF3-50E1-462E-9409-B71958A9A32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420C3-6655-4735-9B04-53B3CA631083}" type="pres">
      <dgm:prSet presAssocID="{B7ACBCF3-50E1-462E-9409-B71958A9A322}" presName="accent_5" presStyleCnt="0"/>
      <dgm:spPr/>
    </dgm:pt>
    <dgm:pt modelId="{C758E7F8-C7FC-4686-9BDF-0ABD45AADCFC}" type="pres">
      <dgm:prSet presAssocID="{B7ACBCF3-50E1-462E-9409-B71958A9A322}" presName="accentRepeatNode" presStyleLbl="solidFgAcc1" presStyleIdx="4" presStyleCnt="6"/>
      <dgm:spPr/>
    </dgm:pt>
    <dgm:pt modelId="{ACB9DD61-9F55-4D76-93F3-FAFC57B25432}" type="pres">
      <dgm:prSet presAssocID="{25BFE142-57B5-41F9-BB79-945A9BE56DC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53854-60AB-4BA2-85F6-2FD39549078C}" type="pres">
      <dgm:prSet presAssocID="{25BFE142-57B5-41F9-BB79-945A9BE56DCE}" presName="accent_6" presStyleCnt="0"/>
      <dgm:spPr/>
    </dgm:pt>
    <dgm:pt modelId="{C5DBF99B-7103-48FB-A9C6-7F2724A5B69B}" type="pres">
      <dgm:prSet presAssocID="{25BFE142-57B5-41F9-BB79-945A9BE56DCE}" presName="accentRepeatNode" presStyleLbl="solidFgAcc1" presStyleIdx="5" presStyleCnt="6"/>
      <dgm:spPr/>
    </dgm:pt>
  </dgm:ptLst>
  <dgm:cxnLst>
    <dgm:cxn modelId="{8BDFA9D7-9951-4F1C-9D05-ACADCED23B94}" srcId="{E2407D13-0492-440B-8F42-58E2A53E8059}" destId="{B7ACBCF3-50E1-462E-9409-B71958A9A322}" srcOrd="4" destOrd="0" parTransId="{DF4585BC-F732-4A24-9BEE-0A3F5CC391DC}" sibTransId="{04EB7D64-0FC5-4215-85CB-7320B0F3C9E5}"/>
    <dgm:cxn modelId="{BEDDF93C-EB76-48A6-8C3F-72EB2A699F5D}" srcId="{E2407D13-0492-440B-8F42-58E2A53E8059}" destId="{8BE1ECAC-A427-4521-9075-08AB831441C8}" srcOrd="0" destOrd="0" parTransId="{F9D1034F-5143-4747-99B6-EB92B89B0E63}" sibTransId="{462F098B-7F0B-4CA7-96D1-7CEF6EEA6E66}"/>
    <dgm:cxn modelId="{C720C5BB-3B37-4477-8E34-0F9C3797171F}" type="presOf" srcId="{8534B89F-6AC4-4C4C-9FA9-E40CF44C502A}" destId="{A9ABB80E-DE57-4B53-9323-C1219D1BC7C7}" srcOrd="0" destOrd="0" presId="urn:microsoft.com/office/officeart/2008/layout/VerticalCurvedList"/>
    <dgm:cxn modelId="{30F72E36-7D5A-4BF8-B408-894033A5320A}" type="presOf" srcId="{D8148C34-3DCA-4AB1-A84A-7FA50CAA2676}" destId="{90A2FF60-1EB2-4417-8AB8-996196D755AD}" srcOrd="0" destOrd="0" presId="urn:microsoft.com/office/officeart/2008/layout/VerticalCurvedList"/>
    <dgm:cxn modelId="{B44D13EC-C14E-4344-8F7C-D4E45F533A09}" type="presOf" srcId="{E2407D13-0492-440B-8F42-58E2A53E8059}" destId="{EF111807-119F-4D55-9A5D-F857B3186EEB}" srcOrd="0" destOrd="0" presId="urn:microsoft.com/office/officeart/2008/layout/VerticalCurvedList"/>
    <dgm:cxn modelId="{71603B08-51AE-48D1-AD2B-2D95AAE79428}" srcId="{E2407D13-0492-440B-8F42-58E2A53E8059}" destId="{D8148C34-3DCA-4AB1-A84A-7FA50CAA2676}" srcOrd="2" destOrd="0" parTransId="{70B959F2-14F4-4918-8CA4-2B6A781812DF}" sibTransId="{3F428645-3848-4B6B-9BC5-D9C20A38024D}"/>
    <dgm:cxn modelId="{DE6CE710-4A4F-4514-8050-2A97E99E97E7}" srcId="{E2407D13-0492-440B-8F42-58E2A53E8059}" destId="{25BFE142-57B5-41F9-BB79-945A9BE56DCE}" srcOrd="5" destOrd="0" parTransId="{C6EFCEB4-26C4-4C94-914C-15686C220A0F}" sibTransId="{14564683-A94F-4EDE-86E3-69338C839AAF}"/>
    <dgm:cxn modelId="{A628296F-0C21-419E-9781-BBFB2E2BF40E}" type="presOf" srcId="{8BE1ECAC-A427-4521-9075-08AB831441C8}" destId="{11C381C3-1651-4DC5-9679-58C67DF4E54E}" srcOrd="0" destOrd="0" presId="urn:microsoft.com/office/officeart/2008/layout/VerticalCurvedList"/>
    <dgm:cxn modelId="{11BA88A0-9686-4F30-B797-389444D81F38}" srcId="{E2407D13-0492-440B-8F42-58E2A53E8059}" destId="{8534B89F-6AC4-4C4C-9FA9-E40CF44C502A}" srcOrd="3" destOrd="0" parTransId="{6D53E17F-716F-4D6C-9A54-08E4D16DD75E}" sibTransId="{CE20888D-1843-47C5-85FF-AF8F45BA9685}"/>
    <dgm:cxn modelId="{56C2A1DA-2EF6-4D93-AAF2-FAE4A6A8C439}" type="presOf" srcId="{191ABE33-3F61-4D75-97C5-ADD44E75516C}" destId="{6FB4A6A5-F84A-409F-A0CC-DB8B514846D0}" srcOrd="0" destOrd="0" presId="urn:microsoft.com/office/officeart/2008/layout/VerticalCurvedList"/>
    <dgm:cxn modelId="{DE7B55C0-E482-401F-A85B-F4BE7938D476}" type="presOf" srcId="{25BFE142-57B5-41F9-BB79-945A9BE56DCE}" destId="{ACB9DD61-9F55-4D76-93F3-FAFC57B25432}" srcOrd="0" destOrd="0" presId="urn:microsoft.com/office/officeart/2008/layout/VerticalCurvedList"/>
    <dgm:cxn modelId="{D389D70C-5803-470A-BB81-79B5D2CC8955}" type="presOf" srcId="{462F098B-7F0B-4CA7-96D1-7CEF6EEA6E66}" destId="{B29EB7D1-9642-4863-BE06-4DD733D2BF61}" srcOrd="0" destOrd="0" presId="urn:microsoft.com/office/officeart/2008/layout/VerticalCurvedList"/>
    <dgm:cxn modelId="{B7AE7C69-6581-4DCE-8350-507EE35C514A}" type="presOf" srcId="{B7ACBCF3-50E1-462E-9409-B71958A9A322}" destId="{C8C09396-5738-4472-B8DB-59123D4BD1C4}" srcOrd="0" destOrd="0" presId="urn:microsoft.com/office/officeart/2008/layout/VerticalCurvedList"/>
    <dgm:cxn modelId="{B288A80A-D394-4015-AFA3-353F5DFA102A}" srcId="{E2407D13-0492-440B-8F42-58E2A53E8059}" destId="{191ABE33-3F61-4D75-97C5-ADD44E75516C}" srcOrd="1" destOrd="0" parTransId="{5B74C887-55D8-465B-B251-6EA476CA1710}" sibTransId="{C471B4E9-39CB-4410-BDF9-5147F82206D0}"/>
    <dgm:cxn modelId="{6F5C1DF8-73AF-4A9C-BEC0-FF161770C3EA}" type="presParOf" srcId="{EF111807-119F-4D55-9A5D-F857B3186EEB}" destId="{8386F9BC-3BDE-4FF2-B53A-59CF1F952E8C}" srcOrd="0" destOrd="0" presId="urn:microsoft.com/office/officeart/2008/layout/VerticalCurvedList"/>
    <dgm:cxn modelId="{85577507-D757-47F9-9973-015F1766F955}" type="presParOf" srcId="{8386F9BC-3BDE-4FF2-B53A-59CF1F952E8C}" destId="{CEF3367B-8CE2-4BFC-A7CE-46465751CFDF}" srcOrd="0" destOrd="0" presId="urn:microsoft.com/office/officeart/2008/layout/VerticalCurvedList"/>
    <dgm:cxn modelId="{65ADE6D8-3715-4E6E-A001-290CAAC1FF16}" type="presParOf" srcId="{CEF3367B-8CE2-4BFC-A7CE-46465751CFDF}" destId="{0A840D22-0BEA-4B3F-8BA8-83CC01BFFBDD}" srcOrd="0" destOrd="0" presId="urn:microsoft.com/office/officeart/2008/layout/VerticalCurvedList"/>
    <dgm:cxn modelId="{CDED5F87-3923-4819-8D34-0AB7948E62DB}" type="presParOf" srcId="{CEF3367B-8CE2-4BFC-A7CE-46465751CFDF}" destId="{B29EB7D1-9642-4863-BE06-4DD733D2BF61}" srcOrd="1" destOrd="0" presId="urn:microsoft.com/office/officeart/2008/layout/VerticalCurvedList"/>
    <dgm:cxn modelId="{9712CADC-236E-43DA-943C-43ADEA988447}" type="presParOf" srcId="{CEF3367B-8CE2-4BFC-A7CE-46465751CFDF}" destId="{E29D62F0-5C37-4B24-8A32-DD493CA7ED14}" srcOrd="2" destOrd="0" presId="urn:microsoft.com/office/officeart/2008/layout/VerticalCurvedList"/>
    <dgm:cxn modelId="{5C19E2B2-89AC-4B48-BE7F-0EB7575EEFCD}" type="presParOf" srcId="{CEF3367B-8CE2-4BFC-A7CE-46465751CFDF}" destId="{3A11D894-C074-48D3-ABA3-0DCC91EAF0D8}" srcOrd="3" destOrd="0" presId="urn:microsoft.com/office/officeart/2008/layout/VerticalCurvedList"/>
    <dgm:cxn modelId="{AF7C6D05-FD7F-4E6C-9D19-AC8E19E50E39}" type="presParOf" srcId="{8386F9BC-3BDE-4FF2-B53A-59CF1F952E8C}" destId="{11C381C3-1651-4DC5-9679-58C67DF4E54E}" srcOrd="1" destOrd="0" presId="urn:microsoft.com/office/officeart/2008/layout/VerticalCurvedList"/>
    <dgm:cxn modelId="{2241CB96-4EE3-489F-8189-F4F5759E4A69}" type="presParOf" srcId="{8386F9BC-3BDE-4FF2-B53A-59CF1F952E8C}" destId="{D2B84E21-5501-4975-93FC-1B93E338BBEA}" srcOrd="2" destOrd="0" presId="urn:microsoft.com/office/officeart/2008/layout/VerticalCurvedList"/>
    <dgm:cxn modelId="{F6267945-ED12-42EC-887C-975DB3876699}" type="presParOf" srcId="{D2B84E21-5501-4975-93FC-1B93E338BBEA}" destId="{970E5384-FFD1-49DF-8175-8B8C66F1EB07}" srcOrd="0" destOrd="0" presId="urn:microsoft.com/office/officeart/2008/layout/VerticalCurvedList"/>
    <dgm:cxn modelId="{E5BD4C9D-183B-4F1B-9A36-3DF7B25EDB2C}" type="presParOf" srcId="{8386F9BC-3BDE-4FF2-B53A-59CF1F952E8C}" destId="{6FB4A6A5-F84A-409F-A0CC-DB8B514846D0}" srcOrd="3" destOrd="0" presId="urn:microsoft.com/office/officeart/2008/layout/VerticalCurvedList"/>
    <dgm:cxn modelId="{86E047FD-DF5E-4BF0-8102-1D61F237DB4A}" type="presParOf" srcId="{8386F9BC-3BDE-4FF2-B53A-59CF1F952E8C}" destId="{ECEECA60-0B46-4677-A310-2FDBBBB48CA5}" srcOrd="4" destOrd="0" presId="urn:microsoft.com/office/officeart/2008/layout/VerticalCurvedList"/>
    <dgm:cxn modelId="{B2BDB842-C54E-4A3E-A5EC-E98F1B2C0116}" type="presParOf" srcId="{ECEECA60-0B46-4677-A310-2FDBBBB48CA5}" destId="{AC45BFAF-D527-4BC3-A704-B36EB73F6E68}" srcOrd="0" destOrd="0" presId="urn:microsoft.com/office/officeart/2008/layout/VerticalCurvedList"/>
    <dgm:cxn modelId="{8D68F06A-DA59-4CFB-A29C-CFC6AD041DA1}" type="presParOf" srcId="{8386F9BC-3BDE-4FF2-B53A-59CF1F952E8C}" destId="{90A2FF60-1EB2-4417-8AB8-996196D755AD}" srcOrd="5" destOrd="0" presId="urn:microsoft.com/office/officeart/2008/layout/VerticalCurvedList"/>
    <dgm:cxn modelId="{31FDD680-0744-45A3-AB17-42FC3A90D979}" type="presParOf" srcId="{8386F9BC-3BDE-4FF2-B53A-59CF1F952E8C}" destId="{276D5F83-31E4-421B-8B3F-16A8D4616428}" srcOrd="6" destOrd="0" presId="urn:microsoft.com/office/officeart/2008/layout/VerticalCurvedList"/>
    <dgm:cxn modelId="{3B205DBD-DC60-4700-92A8-AB9BDC4A4002}" type="presParOf" srcId="{276D5F83-31E4-421B-8B3F-16A8D4616428}" destId="{7126E616-F59D-4EFE-9DF8-EE1CC7131F86}" srcOrd="0" destOrd="0" presId="urn:microsoft.com/office/officeart/2008/layout/VerticalCurvedList"/>
    <dgm:cxn modelId="{26CB183C-2749-420E-B512-DE07652944FA}" type="presParOf" srcId="{8386F9BC-3BDE-4FF2-B53A-59CF1F952E8C}" destId="{A9ABB80E-DE57-4B53-9323-C1219D1BC7C7}" srcOrd="7" destOrd="0" presId="urn:microsoft.com/office/officeart/2008/layout/VerticalCurvedList"/>
    <dgm:cxn modelId="{DB3EC832-4D81-4254-B787-3FAABA9E10C3}" type="presParOf" srcId="{8386F9BC-3BDE-4FF2-B53A-59CF1F952E8C}" destId="{65F05789-011B-4754-93E5-4D508A502154}" srcOrd="8" destOrd="0" presId="urn:microsoft.com/office/officeart/2008/layout/VerticalCurvedList"/>
    <dgm:cxn modelId="{3DE7A5E0-8678-4F67-BEC6-40486A92B685}" type="presParOf" srcId="{65F05789-011B-4754-93E5-4D508A502154}" destId="{021F514D-3506-4AE0-AE67-D31384968507}" srcOrd="0" destOrd="0" presId="urn:microsoft.com/office/officeart/2008/layout/VerticalCurvedList"/>
    <dgm:cxn modelId="{78CE79AE-67E1-4EDB-8A63-C7669E7A9B21}" type="presParOf" srcId="{8386F9BC-3BDE-4FF2-B53A-59CF1F952E8C}" destId="{C8C09396-5738-4472-B8DB-59123D4BD1C4}" srcOrd="9" destOrd="0" presId="urn:microsoft.com/office/officeart/2008/layout/VerticalCurvedList"/>
    <dgm:cxn modelId="{DD80FF16-9F73-47CF-9419-FFDA360322DC}" type="presParOf" srcId="{8386F9BC-3BDE-4FF2-B53A-59CF1F952E8C}" destId="{02C420C3-6655-4735-9B04-53B3CA631083}" srcOrd="10" destOrd="0" presId="urn:microsoft.com/office/officeart/2008/layout/VerticalCurvedList"/>
    <dgm:cxn modelId="{FBFD3CAF-D02A-41D0-94E5-0F273BFB6803}" type="presParOf" srcId="{02C420C3-6655-4735-9B04-53B3CA631083}" destId="{C758E7F8-C7FC-4686-9BDF-0ABD45AADCFC}" srcOrd="0" destOrd="0" presId="urn:microsoft.com/office/officeart/2008/layout/VerticalCurvedList"/>
    <dgm:cxn modelId="{F20B77CB-2A40-4362-B626-BBFEC50C3C71}" type="presParOf" srcId="{8386F9BC-3BDE-4FF2-B53A-59CF1F952E8C}" destId="{ACB9DD61-9F55-4D76-93F3-FAFC57B25432}" srcOrd="11" destOrd="0" presId="urn:microsoft.com/office/officeart/2008/layout/VerticalCurvedList"/>
    <dgm:cxn modelId="{A7A9122F-B93C-49B8-8A7D-F3C047B433F1}" type="presParOf" srcId="{8386F9BC-3BDE-4FF2-B53A-59CF1F952E8C}" destId="{34053854-60AB-4BA2-85F6-2FD39549078C}" srcOrd="12" destOrd="0" presId="urn:microsoft.com/office/officeart/2008/layout/VerticalCurvedList"/>
    <dgm:cxn modelId="{2C59C27C-6557-418F-ABC1-29FE79B2FBD3}" type="presParOf" srcId="{34053854-60AB-4BA2-85F6-2FD39549078C}" destId="{C5DBF99B-7103-48FB-A9C6-7F2724A5B6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74009A-471D-4FB3-8C55-6E3B6D948D96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6F66C72-201E-4164-9F63-20A1E87751DA}">
      <dgm:prSet/>
      <dgm:spPr/>
      <dgm:t>
        <a:bodyPr/>
        <a:lstStyle/>
        <a:p>
          <a:pPr rtl="0"/>
          <a:r>
            <a:rPr lang="ru-RU" smtClean="0"/>
            <a:t>размещение, настройка и обеспечение функционирования ИС ФИП</a:t>
          </a:r>
          <a:endParaRPr lang="ru-RU"/>
        </a:p>
      </dgm:t>
    </dgm:pt>
    <dgm:pt modelId="{19A3B31C-AFCD-4361-BEB9-BCD889A65497}" type="parTrans" cxnId="{EF2E1EDE-764A-48D1-80B9-E7826D048CFA}">
      <dgm:prSet/>
      <dgm:spPr/>
      <dgm:t>
        <a:bodyPr/>
        <a:lstStyle/>
        <a:p>
          <a:endParaRPr lang="ru-RU"/>
        </a:p>
      </dgm:t>
    </dgm:pt>
    <dgm:pt modelId="{65E370E5-0013-4CB3-ACA4-59433FA46421}" type="sibTrans" cxnId="{EF2E1EDE-764A-48D1-80B9-E7826D048CFA}">
      <dgm:prSet/>
      <dgm:spPr/>
      <dgm:t>
        <a:bodyPr/>
        <a:lstStyle/>
        <a:p>
          <a:endParaRPr lang="ru-RU"/>
        </a:p>
      </dgm:t>
    </dgm:pt>
    <dgm:pt modelId="{B8B21DB9-6431-40A7-B081-5E3326516205}">
      <dgm:prSet/>
      <dgm:spPr/>
      <dgm:t>
        <a:bodyPr/>
        <a:lstStyle/>
        <a:p>
          <a:pPr rtl="0"/>
          <a:r>
            <a:rPr lang="ru-RU" smtClean="0"/>
            <a:t>осуществление работ, связанных с обеспечением непрерывности и восстановлением исходного состояния, в случае отказов и поломок программно-аппаратной инфраструктуры ИС ФИП</a:t>
          </a:r>
          <a:endParaRPr lang="ru-RU"/>
        </a:p>
      </dgm:t>
    </dgm:pt>
    <dgm:pt modelId="{9AE94AA2-F428-444D-9F34-D0663340DFE8}" type="parTrans" cxnId="{FA89C16A-BD59-4977-A148-BE8A2FB51CE8}">
      <dgm:prSet/>
      <dgm:spPr/>
      <dgm:t>
        <a:bodyPr/>
        <a:lstStyle/>
        <a:p>
          <a:endParaRPr lang="ru-RU"/>
        </a:p>
      </dgm:t>
    </dgm:pt>
    <dgm:pt modelId="{8FE2BF41-7A88-41CF-81F1-5672A79338F3}" type="sibTrans" cxnId="{FA89C16A-BD59-4977-A148-BE8A2FB51CE8}">
      <dgm:prSet/>
      <dgm:spPr/>
      <dgm:t>
        <a:bodyPr/>
        <a:lstStyle/>
        <a:p>
          <a:endParaRPr lang="ru-RU"/>
        </a:p>
      </dgm:t>
    </dgm:pt>
    <dgm:pt modelId="{4A141DDC-1E54-409C-A410-24598DDA4EA4}">
      <dgm:prSet/>
      <dgm:spPr/>
      <dgm:t>
        <a:bodyPr/>
        <a:lstStyle/>
        <a:p>
          <a:pPr rtl="0"/>
          <a:r>
            <a:rPr lang="ru-RU" dirty="0" smtClean="0"/>
            <a:t>выполнение регламентных работ и иных работ, связанных с обслуживанием (обновлением) ИС ФИП</a:t>
          </a:r>
          <a:endParaRPr lang="ru-RU" dirty="0"/>
        </a:p>
      </dgm:t>
    </dgm:pt>
    <dgm:pt modelId="{3504262F-68E7-4A7D-BCD9-975E6C2D28F9}" type="parTrans" cxnId="{CC83B1E7-74BE-4B69-88FA-D882C7E8F305}">
      <dgm:prSet/>
      <dgm:spPr/>
      <dgm:t>
        <a:bodyPr/>
        <a:lstStyle/>
        <a:p>
          <a:endParaRPr lang="ru-RU"/>
        </a:p>
      </dgm:t>
    </dgm:pt>
    <dgm:pt modelId="{13C91D17-E51F-4C85-B611-4E59B12913B9}" type="sibTrans" cxnId="{CC83B1E7-74BE-4B69-88FA-D882C7E8F305}">
      <dgm:prSet/>
      <dgm:spPr/>
      <dgm:t>
        <a:bodyPr/>
        <a:lstStyle/>
        <a:p>
          <a:endParaRPr lang="ru-RU"/>
        </a:p>
      </dgm:t>
    </dgm:pt>
    <dgm:pt modelId="{90088BA9-903A-48E9-A3D4-88DE5DD6C248}">
      <dgm:prSet/>
      <dgm:spPr/>
      <dgm:t>
        <a:bodyPr/>
        <a:lstStyle/>
        <a:p>
          <a:pPr rtl="0"/>
          <a:r>
            <a:rPr lang="ru-RU" smtClean="0"/>
            <a:t>осуществление администрирования СУБД ИС ФИП</a:t>
          </a:r>
          <a:endParaRPr lang="ru-RU"/>
        </a:p>
      </dgm:t>
    </dgm:pt>
    <dgm:pt modelId="{0F4C7EFF-E637-4890-938E-9B7C7F6759E6}" type="parTrans" cxnId="{FB2A11D6-A6DB-432B-A8B8-7B8E9B0A7189}">
      <dgm:prSet/>
      <dgm:spPr/>
      <dgm:t>
        <a:bodyPr/>
        <a:lstStyle/>
        <a:p>
          <a:endParaRPr lang="ru-RU"/>
        </a:p>
      </dgm:t>
    </dgm:pt>
    <dgm:pt modelId="{FCD53BE1-D6C8-4A25-919A-76B4CB3F9010}" type="sibTrans" cxnId="{FB2A11D6-A6DB-432B-A8B8-7B8E9B0A7189}">
      <dgm:prSet/>
      <dgm:spPr/>
      <dgm:t>
        <a:bodyPr/>
        <a:lstStyle/>
        <a:p>
          <a:endParaRPr lang="ru-RU"/>
        </a:p>
      </dgm:t>
    </dgm:pt>
    <dgm:pt modelId="{DCFCE8FE-2932-4E7B-AFB9-FCE7D430A3BA}">
      <dgm:prSet/>
      <dgm:spPr/>
      <dgm:t>
        <a:bodyPr/>
        <a:lstStyle/>
        <a:p>
          <a:pPr rtl="0"/>
          <a:r>
            <a:rPr lang="ru-RU" smtClean="0"/>
            <a:t>назначение прав доступа различным группам пользователей</a:t>
          </a:r>
          <a:endParaRPr lang="ru-RU"/>
        </a:p>
      </dgm:t>
    </dgm:pt>
    <dgm:pt modelId="{FB431E02-A4CB-4FCB-B104-D5A2EB9D754A}" type="parTrans" cxnId="{61A402C0-AB2A-4EF8-B2F2-80C48A7A8D99}">
      <dgm:prSet/>
      <dgm:spPr/>
      <dgm:t>
        <a:bodyPr/>
        <a:lstStyle/>
        <a:p>
          <a:endParaRPr lang="ru-RU"/>
        </a:p>
      </dgm:t>
    </dgm:pt>
    <dgm:pt modelId="{3B93F0EF-CD64-4DA2-BF4E-D823072AF1F7}" type="sibTrans" cxnId="{61A402C0-AB2A-4EF8-B2F2-80C48A7A8D99}">
      <dgm:prSet/>
      <dgm:spPr/>
      <dgm:t>
        <a:bodyPr/>
        <a:lstStyle/>
        <a:p>
          <a:endParaRPr lang="ru-RU"/>
        </a:p>
      </dgm:t>
    </dgm:pt>
    <dgm:pt modelId="{144F7A3B-12ED-4A20-9E57-34F223689C0A}">
      <dgm:prSet/>
      <dgm:spPr/>
      <dgm:t>
        <a:bodyPr/>
        <a:lstStyle/>
        <a:p>
          <a:pPr rtl="0"/>
          <a:r>
            <a:rPr lang="ru-RU" smtClean="0"/>
            <a:t>устранение возникающих инцидентов и проблем пользователей системы</a:t>
          </a:r>
          <a:endParaRPr lang="ru-RU"/>
        </a:p>
      </dgm:t>
    </dgm:pt>
    <dgm:pt modelId="{8EC5E716-5450-4F83-A33B-8FF6D5BEB5EE}" type="parTrans" cxnId="{F56DC7A9-7A80-46C3-A3BA-9F7F5FA9C3F0}">
      <dgm:prSet/>
      <dgm:spPr/>
      <dgm:t>
        <a:bodyPr/>
        <a:lstStyle/>
        <a:p>
          <a:endParaRPr lang="ru-RU"/>
        </a:p>
      </dgm:t>
    </dgm:pt>
    <dgm:pt modelId="{F400AF94-4E6F-4DFA-AB41-FB380711ECA9}" type="sibTrans" cxnId="{F56DC7A9-7A80-46C3-A3BA-9F7F5FA9C3F0}">
      <dgm:prSet/>
      <dgm:spPr/>
      <dgm:t>
        <a:bodyPr/>
        <a:lstStyle/>
        <a:p>
          <a:endParaRPr lang="ru-RU"/>
        </a:p>
      </dgm:t>
    </dgm:pt>
    <dgm:pt modelId="{4077F688-DC10-4B08-A3C8-37190B14B137}" type="pres">
      <dgm:prSet presAssocID="{B874009A-471D-4FB3-8C55-6E3B6D948D9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122E01-BED6-4933-B959-B96114BF5722}" type="pres">
      <dgm:prSet presAssocID="{C6F66C72-201E-4164-9F63-20A1E87751D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9E1BC-BCAA-4235-994A-0A1AAB4180C5}" type="pres">
      <dgm:prSet presAssocID="{65E370E5-0013-4CB3-ACA4-59433FA46421}" presName="sibTrans" presStyleCnt="0"/>
      <dgm:spPr/>
    </dgm:pt>
    <dgm:pt modelId="{C72C6A4F-8E3A-4ADD-B322-9B66105FCD1D}" type="pres">
      <dgm:prSet presAssocID="{B8B21DB9-6431-40A7-B081-5E332651620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21A44-798F-4904-9149-B8B000EF0198}" type="pres">
      <dgm:prSet presAssocID="{8FE2BF41-7A88-41CF-81F1-5672A79338F3}" presName="sibTrans" presStyleCnt="0"/>
      <dgm:spPr/>
    </dgm:pt>
    <dgm:pt modelId="{9A9B6D70-52BB-41F5-B949-0070436A6DBD}" type="pres">
      <dgm:prSet presAssocID="{4A141DDC-1E54-409C-A410-24598DDA4EA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750F7-7A9E-4B59-8CDC-122CE5DD76CF}" type="pres">
      <dgm:prSet presAssocID="{13C91D17-E51F-4C85-B611-4E59B12913B9}" presName="sibTrans" presStyleCnt="0"/>
      <dgm:spPr/>
    </dgm:pt>
    <dgm:pt modelId="{F18C4B59-281E-49A9-A775-4DCE4F878302}" type="pres">
      <dgm:prSet presAssocID="{90088BA9-903A-48E9-A3D4-88DE5DD6C24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A504D-A9BB-4E9D-9887-906159A9C7F2}" type="pres">
      <dgm:prSet presAssocID="{FCD53BE1-D6C8-4A25-919A-76B4CB3F9010}" presName="sibTrans" presStyleCnt="0"/>
      <dgm:spPr/>
    </dgm:pt>
    <dgm:pt modelId="{BEC558AA-4F37-43BC-BD89-3FDC85FFA15B}" type="pres">
      <dgm:prSet presAssocID="{DCFCE8FE-2932-4E7B-AFB9-FCE7D430A3B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8DB1C-2E5D-4842-A5B3-94DEEE76AD0D}" type="pres">
      <dgm:prSet presAssocID="{3B93F0EF-CD64-4DA2-BF4E-D823072AF1F7}" presName="sibTrans" presStyleCnt="0"/>
      <dgm:spPr/>
    </dgm:pt>
    <dgm:pt modelId="{73FD19C4-3EA5-451A-93BF-52ABC24C2D52}" type="pres">
      <dgm:prSet presAssocID="{144F7A3B-12ED-4A20-9E57-34F223689C0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622B85-943E-42BD-AA1E-06926BA2E4A0}" type="presOf" srcId="{C6F66C72-201E-4164-9F63-20A1E87751DA}" destId="{C3122E01-BED6-4933-B959-B96114BF5722}" srcOrd="0" destOrd="0" presId="urn:microsoft.com/office/officeart/2005/8/layout/default"/>
    <dgm:cxn modelId="{F56DC7A9-7A80-46C3-A3BA-9F7F5FA9C3F0}" srcId="{B874009A-471D-4FB3-8C55-6E3B6D948D96}" destId="{144F7A3B-12ED-4A20-9E57-34F223689C0A}" srcOrd="5" destOrd="0" parTransId="{8EC5E716-5450-4F83-A33B-8FF6D5BEB5EE}" sibTransId="{F400AF94-4E6F-4DFA-AB41-FB380711ECA9}"/>
    <dgm:cxn modelId="{92B51294-E632-4A63-A12D-8FDE47A53DC9}" type="presOf" srcId="{B874009A-471D-4FB3-8C55-6E3B6D948D96}" destId="{4077F688-DC10-4B08-A3C8-37190B14B137}" srcOrd="0" destOrd="0" presId="urn:microsoft.com/office/officeart/2005/8/layout/default"/>
    <dgm:cxn modelId="{AFAFFA60-48BE-4550-8F72-DD1ECF618FFB}" type="presOf" srcId="{B8B21DB9-6431-40A7-B081-5E3326516205}" destId="{C72C6A4F-8E3A-4ADD-B322-9B66105FCD1D}" srcOrd="0" destOrd="0" presId="urn:microsoft.com/office/officeart/2005/8/layout/default"/>
    <dgm:cxn modelId="{CC83B1E7-74BE-4B69-88FA-D882C7E8F305}" srcId="{B874009A-471D-4FB3-8C55-6E3B6D948D96}" destId="{4A141DDC-1E54-409C-A410-24598DDA4EA4}" srcOrd="2" destOrd="0" parTransId="{3504262F-68E7-4A7D-BCD9-975E6C2D28F9}" sibTransId="{13C91D17-E51F-4C85-B611-4E59B12913B9}"/>
    <dgm:cxn modelId="{BC8FCB16-CF36-49B1-9434-1AB5EF02DD9B}" type="presOf" srcId="{4A141DDC-1E54-409C-A410-24598DDA4EA4}" destId="{9A9B6D70-52BB-41F5-B949-0070436A6DBD}" srcOrd="0" destOrd="0" presId="urn:microsoft.com/office/officeart/2005/8/layout/default"/>
    <dgm:cxn modelId="{FB2A11D6-A6DB-432B-A8B8-7B8E9B0A7189}" srcId="{B874009A-471D-4FB3-8C55-6E3B6D948D96}" destId="{90088BA9-903A-48E9-A3D4-88DE5DD6C248}" srcOrd="3" destOrd="0" parTransId="{0F4C7EFF-E637-4890-938E-9B7C7F6759E6}" sibTransId="{FCD53BE1-D6C8-4A25-919A-76B4CB3F9010}"/>
    <dgm:cxn modelId="{EF2E1EDE-764A-48D1-80B9-E7826D048CFA}" srcId="{B874009A-471D-4FB3-8C55-6E3B6D948D96}" destId="{C6F66C72-201E-4164-9F63-20A1E87751DA}" srcOrd="0" destOrd="0" parTransId="{19A3B31C-AFCD-4361-BEB9-BCD889A65497}" sibTransId="{65E370E5-0013-4CB3-ACA4-59433FA46421}"/>
    <dgm:cxn modelId="{61A402C0-AB2A-4EF8-B2F2-80C48A7A8D99}" srcId="{B874009A-471D-4FB3-8C55-6E3B6D948D96}" destId="{DCFCE8FE-2932-4E7B-AFB9-FCE7D430A3BA}" srcOrd="4" destOrd="0" parTransId="{FB431E02-A4CB-4FCB-B104-D5A2EB9D754A}" sibTransId="{3B93F0EF-CD64-4DA2-BF4E-D823072AF1F7}"/>
    <dgm:cxn modelId="{FA89C16A-BD59-4977-A148-BE8A2FB51CE8}" srcId="{B874009A-471D-4FB3-8C55-6E3B6D948D96}" destId="{B8B21DB9-6431-40A7-B081-5E3326516205}" srcOrd="1" destOrd="0" parTransId="{9AE94AA2-F428-444D-9F34-D0663340DFE8}" sibTransId="{8FE2BF41-7A88-41CF-81F1-5672A79338F3}"/>
    <dgm:cxn modelId="{887BA894-284C-4AEB-AB97-6CC4DDF6151F}" type="presOf" srcId="{DCFCE8FE-2932-4E7B-AFB9-FCE7D430A3BA}" destId="{BEC558AA-4F37-43BC-BD89-3FDC85FFA15B}" srcOrd="0" destOrd="0" presId="urn:microsoft.com/office/officeart/2005/8/layout/default"/>
    <dgm:cxn modelId="{CBE5F093-8955-428F-A9D9-7F60033BA512}" type="presOf" srcId="{90088BA9-903A-48E9-A3D4-88DE5DD6C248}" destId="{F18C4B59-281E-49A9-A775-4DCE4F878302}" srcOrd="0" destOrd="0" presId="urn:microsoft.com/office/officeart/2005/8/layout/default"/>
    <dgm:cxn modelId="{172127D4-9621-4E56-A0A4-429150436632}" type="presOf" srcId="{144F7A3B-12ED-4A20-9E57-34F223689C0A}" destId="{73FD19C4-3EA5-451A-93BF-52ABC24C2D52}" srcOrd="0" destOrd="0" presId="urn:microsoft.com/office/officeart/2005/8/layout/default"/>
    <dgm:cxn modelId="{979CE625-AF3A-4279-B2C9-FEADBB92F9A4}" type="presParOf" srcId="{4077F688-DC10-4B08-A3C8-37190B14B137}" destId="{C3122E01-BED6-4933-B959-B96114BF5722}" srcOrd="0" destOrd="0" presId="urn:microsoft.com/office/officeart/2005/8/layout/default"/>
    <dgm:cxn modelId="{2B9B6A99-427D-47CE-8252-0FC911BF0B36}" type="presParOf" srcId="{4077F688-DC10-4B08-A3C8-37190B14B137}" destId="{5E39E1BC-BCAA-4235-994A-0A1AAB4180C5}" srcOrd="1" destOrd="0" presId="urn:microsoft.com/office/officeart/2005/8/layout/default"/>
    <dgm:cxn modelId="{F2D79F69-7979-4217-AFA0-5489935E019D}" type="presParOf" srcId="{4077F688-DC10-4B08-A3C8-37190B14B137}" destId="{C72C6A4F-8E3A-4ADD-B322-9B66105FCD1D}" srcOrd="2" destOrd="0" presId="urn:microsoft.com/office/officeart/2005/8/layout/default"/>
    <dgm:cxn modelId="{1845BDC1-0E7B-422B-B2E6-54303010DE35}" type="presParOf" srcId="{4077F688-DC10-4B08-A3C8-37190B14B137}" destId="{25521A44-798F-4904-9149-B8B000EF0198}" srcOrd="3" destOrd="0" presId="urn:microsoft.com/office/officeart/2005/8/layout/default"/>
    <dgm:cxn modelId="{D85C1B9A-5219-4EC7-9131-B8466397F3FB}" type="presParOf" srcId="{4077F688-DC10-4B08-A3C8-37190B14B137}" destId="{9A9B6D70-52BB-41F5-B949-0070436A6DBD}" srcOrd="4" destOrd="0" presId="urn:microsoft.com/office/officeart/2005/8/layout/default"/>
    <dgm:cxn modelId="{3E1AA055-066E-4D65-9FF5-155765EFFAC3}" type="presParOf" srcId="{4077F688-DC10-4B08-A3C8-37190B14B137}" destId="{86A750F7-7A9E-4B59-8CDC-122CE5DD76CF}" srcOrd="5" destOrd="0" presId="urn:microsoft.com/office/officeart/2005/8/layout/default"/>
    <dgm:cxn modelId="{4011ADD3-0DDE-4E16-B31E-06CDFB93DE48}" type="presParOf" srcId="{4077F688-DC10-4B08-A3C8-37190B14B137}" destId="{F18C4B59-281E-49A9-A775-4DCE4F878302}" srcOrd="6" destOrd="0" presId="urn:microsoft.com/office/officeart/2005/8/layout/default"/>
    <dgm:cxn modelId="{F55B437B-0DC0-4537-AE0F-DBCB3703965B}" type="presParOf" srcId="{4077F688-DC10-4B08-A3C8-37190B14B137}" destId="{1BBA504D-A9BB-4E9D-9887-906159A9C7F2}" srcOrd="7" destOrd="0" presId="urn:microsoft.com/office/officeart/2005/8/layout/default"/>
    <dgm:cxn modelId="{23D15FE2-EC60-4928-86A3-60F8A5F3C449}" type="presParOf" srcId="{4077F688-DC10-4B08-A3C8-37190B14B137}" destId="{BEC558AA-4F37-43BC-BD89-3FDC85FFA15B}" srcOrd="8" destOrd="0" presId="urn:microsoft.com/office/officeart/2005/8/layout/default"/>
    <dgm:cxn modelId="{89E36910-2D09-4577-885D-A766CEC884E3}" type="presParOf" srcId="{4077F688-DC10-4B08-A3C8-37190B14B137}" destId="{40D8DB1C-2E5D-4842-A5B3-94DEEE76AD0D}" srcOrd="9" destOrd="0" presId="urn:microsoft.com/office/officeart/2005/8/layout/default"/>
    <dgm:cxn modelId="{1D307379-9595-4C45-BD77-172D9C6721C6}" type="presParOf" srcId="{4077F688-DC10-4B08-A3C8-37190B14B137}" destId="{73FD19C4-3EA5-451A-93BF-52ABC24C2D5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144AA9-5968-4EE2-86E0-02596545374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0B56BA-895C-421D-8A44-272497E95E5D}">
      <dgm:prSet/>
      <dgm:spPr/>
      <dgm:t>
        <a:bodyPr/>
        <a:lstStyle/>
        <a:p>
          <a:pPr rtl="0"/>
          <a:r>
            <a:rPr lang="ru-RU" b="0" i="0" baseline="0" dirty="0" smtClean="0"/>
            <a:t>своевременный просмотр материалов заявок</a:t>
          </a:r>
          <a:endParaRPr lang="ru-RU" dirty="0"/>
        </a:p>
      </dgm:t>
    </dgm:pt>
    <dgm:pt modelId="{7B3182D0-837F-41EE-AE77-9FF6F8B1289F}" type="parTrans" cxnId="{345CD2C4-F75B-4DFB-9F6E-38335BB17D94}">
      <dgm:prSet/>
      <dgm:spPr/>
      <dgm:t>
        <a:bodyPr/>
        <a:lstStyle/>
        <a:p>
          <a:endParaRPr lang="ru-RU"/>
        </a:p>
      </dgm:t>
    </dgm:pt>
    <dgm:pt modelId="{7A6EC1E2-1BE3-4068-AC6B-5894841F9D04}" type="sibTrans" cxnId="{345CD2C4-F75B-4DFB-9F6E-38335BB17D94}">
      <dgm:prSet/>
      <dgm:spPr/>
      <dgm:t>
        <a:bodyPr/>
        <a:lstStyle/>
        <a:p>
          <a:endParaRPr lang="ru-RU"/>
        </a:p>
      </dgm:t>
    </dgm:pt>
    <dgm:pt modelId="{7AA29B60-5F3D-47A7-A0FD-F4CE23EEE9D0}">
      <dgm:prSet/>
      <dgm:spPr/>
      <dgm:t>
        <a:bodyPr/>
        <a:lstStyle/>
        <a:p>
          <a:pPr rtl="0"/>
          <a:r>
            <a:rPr lang="ru-RU" b="0" i="0" baseline="0" dirty="0" smtClean="0"/>
            <a:t>своевременный просмотр материалов отчетов ФИП</a:t>
          </a:r>
          <a:endParaRPr lang="ru-RU" dirty="0"/>
        </a:p>
      </dgm:t>
    </dgm:pt>
    <dgm:pt modelId="{30AF7734-2D41-47A5-A246-2818A9C8BE59}" type="parTrans" cxnId="{24E93F9D-31CE-4A90-946A-CF384A235944}">
      <dgm:prSet/>
      <dgm:spPr/>
      <dgm:t>
        <a:bodyPr/>
        <a:lstStyle/>
        <a:p>
          <a:endParaRPr lang="ru-RU"/>
        </a:p>
      </dgm:t>
    </dgm:pt>
    <dgm:pt modelId="{BFA4DD32-7F08-4F40-88BC-3E93C61BF853}" type="sibTrans" cxnId="{24E93F9D-31CE-4A90-946A-CF384A235944}">
      <dgm:prSet/>
      <dgm:spPr/>
      <dgm:t>
        <a:bodyPr/>
        <a:lstStyle/>
        <a:p>
          <a:endParaRPr lang="ru-RU"/>
        </a:p>
      </dgm:t>
    </dgm:pt>
    <dgm:pt modelId="{A165F1A1-2A5F-479A-90BC-6CA0C71009CE}">
      <dgm:prSet/>
      <dgm:spPr/>
      <dgm:t>
        <a:bodyPr/>
        <a:lstStyle/>
        <a:p>
          <a:pPr rtl="0"/>
          <a:r>
            <a:rPr lang="ru-RU" b="0" i="0" baseline="0" dirty="0" smtClean="0"/>
            <a:t>обеспечение проведения процедуры голосования членами Комиссии</a:t>
          </a:r>
          <a:endParaRPr lang="ru-RU" dirty="0"/>
        </a:p>
      </dgm:t>
    </dgm:pt>
    <dgm:pt modelId="{050C4D38-D27C-41F1-8355-DFE645814010}" type="parTrans" cxnId="{641195E4-2DE4-4AAD-92C2-46D58CCDC08F}">
      <dgm:prSet/>
      <dgm:spPr/>
      <dgm:t>
        <a:bodyPr/>
        <a:lstStyle/>
        <a:p>
          <a:endParaRPr lang="ru-RU"/>
        </a:p>
      </dgm:t>
    </dgm:pt>
    <dgm:pt modelId="{793C8FFD-D71A-4B58-8B4D-D6BC58653565}" type="sibTrans" cxnId="{641195E4-2DE4-4AAD-92C2-46D58CCDC08F}">
      <dgm:prSet/>
      <dgm:spPr/>
      <dgm:t>
        <a:bodyPr/>
        <a:lstStyle/>
        <a:p>
          <a:endParaRPr lang="ru-RU"/>
        </a:p>
      </dgm:t>
    </dgm:pt>
    <dgm:pt modelId="{BAD34917-E617-4A2C-9E24-FC150088C5BF}">
      <dgm:prSet/>
      <dgm:spPr/>
      <dgm:t>
        <a:bodyPr/>
        <a:lstStyle/>
        <a:p>
          <a:pPr rtl="0"/>
          <a:r>
            <a:rPr lang="ru-RU" b="0" i="0" baseline="0" dirty="0" smtClean="0"/>
            <a:t>взаимодействие со Службой технической поддержки ИС ФИП</a:t>
          </a:r>
          <a:endParaRPr lang="ru-RU" dirty="0"/>
        </a:p>
      </dgm:t>
    </dgm:pt>
    <dgm:pt modelId="{15F6E49D-6AA3-4AEA-853E-D0B2CA0CF81F}" type="parTrans" cxnId="{BEF20FF1-B39F-4E73-88E6-83654984B6DA}">
      <dgm:prSet/>
      <dgm:spPr/>
      <dgm:t>
        <a:bodyPr/>
        <a:lstStyle/>
        <a:p>
          <a:endParaRPr lang="ru-RU"/>
        </a:p>
      </dgm:t>
    </dgm:pt>
    <dgm:pt modelId="{BC906A6F-974D-44E5-BF13-8119BEB80043}" type="sibTrans" cxnId="{BEF20FF1-B39F-4E73-88E6-83654984B6DA}">
      <dgm:prSet/>
      <dgm:spPr/>
      <dgm:t>
        <a:bodyPr/>
        <a:lstStyle/>
        <a:p>
          <a:endParaRPr lang="ru-RU"/>
        </a:p>
      </dgm:t>
    </dgm:pt>
    <dgm:pt modelId="{A49B4733-3A07-4EE9-BAF3-917908DD269E}" type="pres">
      <dgm:prSet presAssocID="{7B144AA9-5968-4EE2-86E0-02596545374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2A72E1F-4BBA-4D62-9B8F-8A30F40CA2DD}" type="pres">
      <dgm:prSet presAssocID="{030B56BA-895C-421D-8A44-272497E95E5D}" presName="thickLine" presStyleLbl="alignNode1" presStyleIdx="0" presStyleCnt="4"/>
      <dgm:spPr/>
    </dgm:pt>
    <dgm:pt modelId="{F1A95A11-9D0F-43EE-AA59-3AD9ABD35A8A}" type="pres">
      <dgm:prSet presAssocID="{030B56BA-895C-421D-8A44-272497E95E5D}" presName="horz1" presStyleCnt="0"/>
      <dgm:spPr/>
    </dgm:pt>
    <dgm:pt modelId="{A3AA36A4-6E6E-4CE6-A8C1-89DB1829C660}" type="pres">
      <dgm:prSet presAssocID="{030B56BA-895C-421D-8A44-272497E95E5D}" presName="tx1" presStyleLbl="revTx" presStyleIdx="0" presStyleCnt="4"/>
      <dgm:spPr/>
      <dgm:t>
        <a:bodyPr/>
        <a:lstStyle/>
        <a:p>
          <a:endParaRPr lang="ru-RU"/>
        </a:p>
      </dgm:t>
    </dgm:pt>
    <dgm:pt modelId="{160DC7F4-ED52-4CDA-94B9-425B8E0B7D71}" type="pres">
      <dgm:prSet presAssocID="{030B56BA-895C-421D-8A44-272497E95E5D}" presName="vert1" presStyleCnt="0"/>
      <dgm:spPr/>
    </dgm:pt>
    <dgm:pt modelId="{4E03C39D-7A94-4394-B8C4-F9E050AA95CA}" type="pres">
      <dgm:prSet presAssocID="{7AA29B60-5F3D-47A7-A0FD-F4CE23EEE9D0}" presName="thickLine" presStyleLbl="alignNode1" presStyleIdx="1" presStyleCnt="4"/>
      <dgm:spPr/>
    </dgm:pt>
    <dgm:pt modelId="{68A725A3-D72A-4225-BE2C-855E29432785}" type="pres">
      <dgm:prSet presAssocID="{7AA29B60-5F3D-47A7-A0FD-F4CE23EEE9D0}" presName="horz1" presStyleCnt="0"/>
      <dgm:spPr/>
    </dgm:pt>
    <dgm:pt modelId="{F72006C6-2150-437A-A736-3E7EA1558411}" type="pres">
      <dgm:prSet presAssocID="{7AA29B60-5F3D-47A7-A0FD-F4CE23EEE9D0}" presName="tx1" presStyleLbl="revTx" presStyleIdx="1" presStyleCnt="4"/>
      <dgm:spPr/>
      <dgm:t>
        <a:bodyPr/>
        <a:lstStyle/>
        <a:p>
          <a:endParaRPr lang="ru-RU"/>
        </a:p>
      </dgm:t>
    </dgm:pt>
    <dgm:pt modelId="{1FF62FFC-F4A0-47BE-8F9E-8BE3D69B8F50}" type="pres">
      <dgm:prSet presAssocID="{7AA29B60-5F3D-47A7-A0FD-F4CE23EEE9D0}" presName="vert1" presStyleCnt="0"/>
      <dgm:spPr/>
    </dgm:pt>
    <dgm:pt modelId="{DCF68785-ABE9-4DAF-B49C-01D5982073C0}" type="pres">
      <dgm:prSet presAssocID="{A165F1A1-2A5F-479A-90BC-6CA0C71009CE}" presName="thickLine" presStyleLbl="alignNode1" presStyleIdx="2" presStyleCnt="4"/>
      <dgm:spPr/>
    </dgm:pt>
    <dgm:pt modelId="{6B250314-D181-49A9-98F5-3248BA478865}" type="pres">
      <dgm:prSet presAssocID="{A165F1A1-2A5F-479A-90BC-6CA0C71009CE}" presName="horz1" presStyleCnt="0"/>
      <dgm:spPr/>
    </dgm:pt>
    <dgm:pt modelId="{16B06C6D-5E47-4DA4-B582-05CD8DF287A1}" type="pres">
      <dgm:prSet presAssocID="{A165F1A1-2A5F-479A-90BC-6CA0C71009CE}" presName="tx1" presStyleLbl="revTx" presStyleIdx="2" presStyleCnt="4"/>
      <dgm:spPr/>
      <dgm:t>
        <a:bodyPr/>
        <a:lstStyle/>
        <a:p>
          <a:endParaRPr lang="ru-RU"/>
        </a:p>
      </dgm:t>
    </dgm:pt>
    <dgm:pt modelId="{B845ED9B-6C1A-480D-85A3-7D2ECF799295}" type="pres">
      <dgm:prSet presAssocID="{A165F1A1-2A5F-479A-90BC-6CA0C71009CE}" presName="vert1" presStyleCnt="0"/>
      <dgm:spPr/>
    </dgm:pt>
    <dgm:pt modelId="{9EB48C47-7947-4426-9CF0-77A3AEE59644}" type="pres">
      <dgm:prSet presAssocID="{BAD34917-E617-4A2C-9E24-FC150088C5BF}" presName="thickLine" presStyleLbl="alignNode1" presStyleIdx="3" presStyleCnt="4"/>
      <dgm:spPr/>
    </dgm:pt>
    <dgm:pt modelId="{E661128C-5E8C-4931-8B55-FA844CA2A77C}" type="pres">
      <dgm:prSet presAssocID="{BAD34917-E617-4A2C-9E24-FC150088C5BF}" presName="horz1" presStyleCnt="0"/>
      <dgm:spPr/>
    </dgm:pt>
    <dgm:pt modelId="{6AA93EDC-3D78-4127-BADF-880B0A419049}" type="pres">
      <dgm:prSet presAssocID="{BAD34917-E617-4A2C-9E24-FC150088C5BF}" presName="tx1" presStyleLbl="revTx" presStyleIdx="3" presStyleCnt="4"/>
      <dgm:spPr/>
      <dgm:t>
        <a:bodyPr/>
        <a:lstStyle/>
        <a:p>
          <a:endParaRPr lang="ru-RU"/>
        </a:p>
      </dgm:t>
    </dgm:pt>
    <dgm:pt modelId="{41DE0774-FFC1-42AE-A98B-6436985AC206}" type="pres">
      <dgm:prSet presAssocID="{BAD34917-E617-4A2C-9E24-FC150088C5BF}" presName="vert1" presStyleCnt="0"/>
      <dgm:spPr/>
    </dgm:pt>
  </dgm:ptLst>
  <dgm:cxnLst>
    <dgm:cxn modelId="{BEF20FF1-B39F-4E73-88E6-83654984B6DA}" srcId="{7B144AA9-5968-4EE2-86E0-025965453748}" destId="{BAD34917-E617-4A2C-9E24-FC150088C5BF}" srcOrd="3" destOrd="0" parTransId="{15F6E49D-6AA3-4AEA-853E-D0B2CA0CF81F}" sibTransId="{BC906A6F-974D-44E5-BF13-8119BEB80043}"/>
    <dgm:cxn modelId="{ECFB6667-01E0-4CA7-B16D-2BF7FAB7DB92}" type="presOf" srcId="{7B144AA9-5968-4EE2-86E0-025965453748}" destId="{A49B4733-3A07-4EE9-BAF3-917908DD269E}" srcOrd="0" destOrd="0" presId="urn:microsoft.com/office/officeart/2008/layout/LinedList"/>
    <dgm:cxn modelId="{641195E4-2DE4-4AAD-92C2-46D58CCDC08F}" srcId="{7B144AA9-5968-4EE2-86E0-025965453748}" destId="{A165F1A1-2A5F-479A-90BC-6CA0C71009CE}" srcOrd="2" destOrd="0" parTransId="{050C4D38-D27C-41F1-8355-DFE645814010}" sibTransId="{793C8FFD-D71A-4B58-8B4D-D6BC58653565}"/>
    <dgm:cxn modelId="{023C69B6-59ED-4CC4-B6F1-41E56EB8FD73}" type="presOf" srcId="{030B56BA-895C-421D-8A44-272497E95E5D}" destId="{A3AA36A4-6E6E-4CE6-A8C1-89DB1829C660}" srcOrd="0" destOrd="0" presId="urn:microsoft.com/office/officeart/2008/layout/LinedList"/>
    <dgm:cxn modelId="{1E6472B3-7CC8-4BA5-B8C8-39CEDF886DCF}" type="presOf" srcId="{A165F1A1-2A5F-479A-90BC-6CA0C71009CE}" destId="{16B06C6D-5E47-4DA4-B582-05CD8DF287A1}" srcOrd="0" destOrd="0" presId="urn:microsoft.com/office/officeart/2008/layout/LinedList"/>
    <dgm:cxn modelId="{CB1B9856-7D4E-4843-BBF8-AA5D9E91EDEF}" type="presOf" srcId="{7AA29B60-5F3D-47A7-A0FD-F4CE23EEE9D0}" destId="{F72006C6-2150-437A-A736-3E7EA1558411}" srcOrd="0" destOrd="0" presId="urn:microsoft.com/office/officeart/2008/layout/LinedList"/>
    <dgm:cxn modelId="{345CD2C4-F75B-4DFB-9F6E-38335BB17D94}" srcId="{7B144AA9-5968-4EE2-86E0-025965453748}" destId="{030B56BA-895C-421D-8A44-272497E95E5D}" srcOrd="0" destOrd="0" parTransId="{7B3182D0-837F-41EE-AE77-9FF6F8B1289F}" sibTransId="{7A6EC1E2-1BE3-4068-AC6B-5894841F9D04}"/>
    <dgm:cxn modelId="{24E93F9D-31CE-4A90-946A-CF384A235944}" srcId="{7B144AA9-5968-4EE2-86E0-025965453748}" destId="{7AA29B60-5F3D-47A7-A0FD-F4CE23EEE9D0}" srcOrd="1" destOrd="0" parTransId="{30AF7734-2D41-47A5-A246-2818A9C8BE59}" sibTransId="{BFA4DD32-7F08-4F40-88BC-3E93C61BF853}"/>
    <dgm:cxn modelId="{AA4E91A8-AA5F-4152-A2A4-424E1BE7F028}" type="presOf" srcId="{BAD34917-E617-4A2C-9E24-FC150088C5BF}" destId="{6AA93EDC-3D78-4127-BADF-880B0A419049}" srcOrd="0" destOrd="0" presId="urn:microsoft.com/office/officeart/2008/layout/LinedList"/>
    <dgm:cxn modelId="{9B095B06-3403-4DA3-8B35-07E19825331B}" type="presParOf" srcId="{A49B4733-3A07-4EE9-BAF3-917908DD269E}" destId="{82A72E1F-4BBA-4D62-9B8F-8A30F40CA2DD}" srcOrd="0" destOrd="0" presId="urn:microsoft.com/office/officeart/2008/layout/LinedList"/>
    <dgm:cxn modelId="{1C73CBB7-A335-4CBE-8D4C-22B468061AFB}" type="presParOf" srcId="{A49B4733-3A07-4EE9-BAF3-917908DD269E}" destId="{F1A95A11-9D0F-43EE-AA59-3AD9ABD35A8A}" srcOrd="1" destOrd="0" presId="urn:microsoft.com/office/officeart/2008/layout/LinedList"/>
    <dgm:cxn modelId="{7463DFB6-C5A3-48C7-85F9-826934D69AA4}" type="presParOf" srcId="{F1A95A11-9D0F-43EE-AA59-3AD9ABD35A8A}" destId="{A3AA36A4-6E6E-4CE6-A8C1-89DB1829C660}" srcOrd="0" destOrd="0" presId="urn:microsoft.com/office/officeart/2008/layout/LinedList"/>
    <dgm:cxn modelId="{12296FF2-33D9-4367-95CB-66F87024A98C}" type="presParOf" srcId="{F1A95A11-9D0F-43EE-AA59-3AD9ABD35A8A}" destId="{160DC7F4-ED52-4CDA-94B9-425B8E0B7D71}" srcOrd="1" destOrd="0" presId="urn:microsoft.com/office/officeart/2008/layout/LinedList"/>
    <dgm:cxn modelId="{D336AC62-F519-42D5-A4D3-0A2672CC75C4}" type="presParOf" srcId="{A49B4733-3A07-4EE9-BAF3-917908DD269E}" destId="{4E03C39D-7A94-4394-B8C4-F9E050AA95CA}" srcOrd="2" destOrd="0" presId="urn:microsoft.com/office/officeart/2008/layout/LinedList"/>
    <dgm:cxn modelId="{A45CA70A-3C11-4F59-A4D0-35E0C64F82BD}" type="presParOf" srcId="{A49B4733-3A07-4EE9-BAF3-917908DD269E}" destId="{68A725A3-D72A-4225-BE2C-855E29432785}" srcOrd="3" destOrd="0" presId="urn:microsoft.com/office/officeart/2008/layout/LinedList"/>
    <dgm:cxn modelId="{197FC6FD-FAC7-4737-8236-65FBB030142F}" type="presParOf" srcId="{68A725A3-D72A-4225-BE2C-855E29432785}" destId="{F72006C6-2150-437A-A736-3E7EA1558411}" srcOrd="0" destOrd="0" presId="urn:microsoft.com/office/officeart/2008/layout/LinedList"/>
    <dgm:cxn modelId="{256B57D8-CF4D-4A2F-A5AD-F40DE6D69412}" type="presParOf" srcId="{68A725A3-D72A-4225-BE2C-855E29432785}" destId="{1FF62FFC-F4A0-47BE-8F9E-8BE3D69B8F50}" srcOrd="1" destOrd="0" presId="urn:microsoft.com/office/officeart/2008/layout/LinedList"/>
    <dgm:cxn modelId="{9E14D0EC-4396-47D4-8D6F-25915F08123D}" type="presParOf" srcId="{A49B4733-3A07-4EE9-BAF3-917908DD269E}" destId="{DCF68785-ABE9-4DAF-B49C-01D5982073C0}" srcOrd="4" destOrd="0" presId="urn:microsoft.com/office/officeart/2008/layout/LinedList"/>
    <dgm:cxn modelId="{1FF19462-80E3-4A5F-B2E5-6461259FC4C9}" type="presParOf" srcId="{A49B4733-3A07-4EE9-BAF3-917908DD269E}" destId="{6B250314-D181-49A9-98F5-3248BA478865}" srcOrd="5" destOrd="0" presId="urn:microsoft.com/office/officeart/2008/layout/LinedList"/>
    <dgm:cxn modelId="{9C55E867-B856-4EDA-A449-5DCA1DB89DD3}" type="presParOf" srcId="{6B250314-D181-49A9-98F5-3248BA478865}" destId="{16B06C6D-5E47-4DA4-B582-05CD8DF287A1}" srcOrd="0" destOrd="0" presId="urn:microsoft.com/office/officeart/2008/layout/LinedList"/>
    <dgm:cxn modelId="{EE4A8FDD-58E3-4448-85CD-9E2E46B78864}" type="presParOf" srcId="{6B250314-D181-49A9-98F5-3248BA478865}" destId="{B845ED9B-6C1A-480D-85A3-7D2ECF799295}" srcOrd="1" destOrd="0" presId="urn:microsoft.com/office/officeart/2008/layout/LinedList"/>
    <dgm:cxn modelId="{3CF2F8E0-C3C6-488A-B23C-B41F38F08CDA}" type="presParOf" srcId="{A49B4733-3A07-4EE9-BAF3-917908DD269E}" destId="{9EB48C47-7947-4426-9CF0-77A3AEE59644}" srcOrd="6" destOrd="0" presId="urn:microsoft.com/office/officeart/2008/layout/LinedList"/>
    <dgm:cxn modelId="{CF102361-86DF-448D-8891-4B14E05B318E}" type="presParOf" srcId="{A49B4733-3A07-4EE9-BAF3-917908DD269E}" destId="{E661128C-5E8C-4931-8B55-FA844CA2A77C}" srcOrd="7" destOrd="0" presId="urn:microsoft.com/office/officeart/2008/layout/LinedList"/>
    <dgm:cxn modelId="{1437CCC9-3A62-448C-9F98-B08CCFCC8CE8}" type="presParOf" srcId="{E661128C-5E8C-4931-8B55-FA844CA2A77C}" destId="{6AA93EDC-3D78-4127-BADF-880B0A419049}" srcOrd="0" destOrd="0" presId="urn:microsoft.com/office/officeart/2008/layout/LinedList"/>
    <dgm:cxn modelId="{8F834460-BD02-40B5-8DE4-E0CF4DE10830}" type="presParOf" srcId="{E661128C-5E8C-4931-8B55-FA844CA2A77C}" destId="{41DE0774-FFC1-42AE-A98B-6436985AC2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F45F9F-865C-4D68-BBA3-50BFF2F3643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7D47FF-C7A6-449F-9C35-E43F346183F2}">
      <dgm:prSet/>
      <dgm:spPr/>
      <dgm:t>
        <a:bodyPr/>
        <a:lstStyle/>
        <a:p>
          <a:pPr rtl="0"/>
          <a:r>
            <a:rPr lang="ru-RU" dirty="0" smtClean="0"/>
            <a:t>нормативную и правовую основу создания и деятельности ФИП,</a:t>
          </a:r>
          <a:endParaRPr lang="ru-RU" dirty="0"/>
        </a:p>
      </dgm:t>
    </dgm:pt>
    <dgm:pt modelId="{2508C3B1-2EEF-40DB-AD87-EF2DEE0FA199}" type="parTrans" cxnId="{9F916EF0-DB10-4EAF-9C29-4F81380174BE}">
      <dgm:prSet/>
      <dgm:spPr/>
      <dgm:t>
        <a:bodyPr/>
        <a:lstStyle/>
        <a:p>
          <a:endParaRPr lang="ru-RU"/>
        </a:p>
      </dgm:t>
    </dgm:pt>
    <dgm:pt modelId="{2A6D789E-4BFE-4EF9-8984-8C4DC16CC822}" type="sibTrans" cxnId="{9F916EF0-DB10-4EAF-9C29-4F81380174BE}">
      <dgm:prSet/>
      <dgm:spPr/>
      <dgm:t>
        <a:bodyPr/>
        <a:lstStyle/>
        <a:p>
          <a:endParaRPr lang="ru-RU"/>
        </a:p>
      </dgm:t>
    </dgm:pt>
    <dgm:pt modelId="{0B219D6D-00EA-47B6-8387-72017BBDBF06}">
      <dgm:prSet/>
      <dgm:spPr/>
      <dgm:t>
        <a:bodyPr/>
        <a:lstStyle/>
        <a:p>
          <a:pPr rtl="0"/>
          <a:r>
            <a:rPr lang="ru-RU" dirty="0" smtClean="0"/>
            <a:t>цели создания и основные направления деятельности федеральных инновационных площадок,</a:t>
          </a:r>
          <a:endParaRPr lang="ru-RU" dirty="0"/>
        </a:p>
      </dgm:t>
    </dgm:pt>
    <dgm:pt modelId="{FD0417AB-8248-43FE-A52F-55FCC874F188}" type="parTrans" cxnId="{B2B8DA44-887F-4254-B26F-D83E25E41EBA}">
      <dgm:prSet/>
      <dgm:spPr/>
      <dgm:t>
        <a:bodyPr/>
        <a:lstStyle/>
        <a:p>
          <a:endParaRPr lang="ru-RU"/>
        </a:p>
      </dgm:t>
    </dgm:pt>
    <dgm:pt modelId="{98012D04-B324-441C-A5A3-A896AD375B8D}" type="sibTrans" cxnId="{B2B8DA44-887F-4254-B26F-D83E25E41EBA}">
      <dgm:prSet/>
      <dgm:spPr/>
      <dgm:t>
        <a:bodyPr/>
        <a:lstStyle/>
        <a:p>
          <a:endParaRPr lang="ru-RU"/>
        </a:p>
      </dgm:t>
    </dgm:pt>
    <dgm:pt modelId="{31133E4E-2BDD-4052-9090-0E48A3394A55}">
      <dgm:prSet/>
      <dgm:spPr/>
      <dgm:t>
        <a:bodyPr/>
        <a:lstStyle/>
        <a:p>
          <a:pPr rtl="0"/>
          <a:r>
            <a:rPr lang="ru-RU" dirty="0" smtClean="0"/>
            <a:t>обеспечение деятельности федеральных инновационных площадок,</a:t>
          </a:r>
          <a:endParaRPr lang="ru-RU" dirty="0"/>
        </a:p>
      </dgm:t>
    </dgm:pt>
    <dgm:pt modelId="{87671B6B-4BBD-4020-BADC-3E3A5E963E62}" type="parTrans" cxnId="{E3DBA9F9-2574-4C47-A3AE-86A9AE3C7CBE}">
      <dgm:prSet/>
      <dgm:spPr/>
      <dgm:t>
        <a:bodyPr/>
        <a:lstStyle/>
        <a:p>
          <a:endParaRPr lang="ru-RU"/>
        </a:p>
      </dgm:t>
    </dgm:pt>
    <dgm:pt modelId="{D9BC58CC-5468-48FC-AFAF-33011A91B779}" type="sibTrans" cxnId="{E3DBA9F9-2574-4C47-A3AE-86A9AE3C7CBE}">
      <dgm:prSet/>
      <dgm:spPr/>
      <dgm:t>
        <a:bodyPr/>
        <a:lstStyle/>
        <a:p>
          <a:endParaRPr lang="ru-RU"/>
        </a:p>
      </dgm:t>
    </dgm:pt>
    <dgm:pt modelId="{DBF4EEDA-6E45-4414-977F-F697F894C42D}">
      <dgm:prSet/>
      <dgm:spPr/>
      <dgm:t>
        <a:bodyPr/>
        <a:lstStyle/>
        <a:p>
          <a:pPr rtl="0"/>
          <a:r>
            <a:rPr lang="ru-RU" dirty="0" smtClean="0"/>
            <a:t>сопровождение деятельности федеральных инновационных площадок,</a:t>
          </a:r>
          <a:endParaRPr lang="ru-RU" dirty="0"/>
        </a:p>
      </dgm:t>
    </dgm:pt>
    <dgm:pt modelId="{E5CDC35E-3FD2-4EC1-B9AA-EBC431BFF725}" type="parTrans" cxnId="{6740D5B9-CCEA-4D17-B697-320B8DBE374C}">
      <dgm:prSet/>
      <dgm:spPr/>
      <dgm:t>
        <a:bodyPr/>
        <a:lstStyle/>
        <a:p>
          <a:endParaRPr lang="ru-RU"/>
        </a:p>
      </dgm:t>
    </dgm:pt>
    <dgm:pt modelId="{87893F05-549C-411F-AEFA-EAAF5AF43E7C}" type="sibTrans" cxnId="{6740D5B9-CCEA-4D17-B697-320B8DBE374C}">
      <dgm:prSet/>
      <dgm:spPr/>
      <dgm:t>
        <a:bodyPr/>
        <a:lstStyle/>
        <a:p>
          <a:endParaRPr lang="ru-RU"/>
        </a:p>
      </dgm:t>
    </dgm:pt>
    <dgm:pt modelId="{80A4542C-75D5-4E61-ACDA-FE130B3FD845}">
      <dgm:prSet/>
      <dgm:spPr/>
      <dgm:t>
        <a:bodyPr/>
        <a:lstStyle/>
        <a:p>
          <a:pPr rtl="0"/>
          <a:r>
            <a:rPr lang="ru-RU" dirty="0" smtClean="0"/>
            <a:t>управление деятельностью сети федеральных инновационных площадок,</a:t>
          </a:r>
          <a:endParaRPr lang="ru-RU" dirty="0"/>
        </a:p>
      </dgm:t>
    </dgm:pt>
    <dgm:pt modelId="{37EC156B-3083-46DA-B9B8-CF2F757D17F1}" type="parTrans" cxnId="{9669F303-BFF6-47EE-A6AE-C4C523C29A73}">
      <dgm:prSet/>
      <dgm:spPr/>
      <dgm:t>
        <a:bodyPr/>
        <a:lstStyle/>
        <a:p>
          <a:endParaRPr lang="ru-RU"/>
        </a:p>
      </dgm:t>
    </dgm:pt>
    <dgm:pt modelId="{1808473F-EFDE-4D39-ACB2-C34C537DC1A6}" type="sibTrans" cxnId="{9669F303-BFF6-47EE-A6AE-C4C523C29A73}">
      <dgm:prSet/>
      <dgm:spPr/>
      <dgm:t>
        <a:bodyPr/>
        <a:lstStyle/>
        <a:p>
          <a:endParaRPr lang="ru-RU"/>
        </a:p>
      </dgm:t>
    </dgm:pt>
    <dgm:pt modelId="{CE6F4558-CDA7-42E7-85AE-A86664E2C9BF}">
      <dgm:prSet/>
      <dgm:spPr/>
      <dgm:t>
        <a:bodyPr/>
        <a:lstStyle/>
        <a:p>
          <a:pPr rtl="0"/>
          <a:r>
            <a:rPr lang="ru-RU" dirty="0" smtClean="0"/>
            <a:t>порядок присвоения статуса федеральной инновационной площадки,</a:t>
          </a:r>
          <a:endParaRPr lang="ru-RU" dirty="0"/>
        </a:p>
      </dgm:t>
    </dgm:pt>
    <dgm:pt modelId="{23203D6D-CF54-44E6-990F-1808841706DC}" type="parTrans" cxnId="{732D1E7F-756B-45E6-8EF0-2BEC4276D9BE}">
      <dgm:prSet/>
      <dgm:spPr/>
      <dgm:t>
        <a:bodyPr/>
        <a:lstStyle/>
        <a:p>
          <a:endParaRPr lang="ru-RU"/>
        </a:p>
      </dgm:t>
    </dgm:pt>
    <dgm:pt modelId="{207C6594-8AB8-42C4-9061-9F938933E039}" type="sibTrans" cxnId="{732D1E7F-756B-45E6-8EF0-2BEC4276D9BE}">
      <dgm:prSet/>
      <dgm:spPr/>
      <dgm:t>
        <a:bodyPr/>
        <a:lstStyle/>
        <a:p>
          <a:endParaRPr lang="ru-RU"/>
        </a:p>
      </dgm:t>
    </dgm:pt>
    <dgm:pt modelId="{49A40E12-377E-4FD1-B64B-52497AEF14B4}">
      <dgm:prSet/>
      <dgm:spPr/>
      <dgm:t>
        <a:bodyPr/>
        <a:lstStyle/>
        <a:p>
          <a:pPr rtl="0"/>
          <a:r>
            <a:rPr lang="ru-RU" dirty="0" smtClean="0"/>
            <a:t>порядок продления и прекращения действия статуса федеральной инновационной площадки,</a:t>
          </a:r>
          <a:endParaRPr lang="ru-RU" dirty="0"/>
        </a:p>
      </dgm:t>
    </dgm:pt>
    <dgm:pt modelId="{22954AFA-6B3E-4FF6-9217-92D25B7EF189}" type="parTrans" cxnId="{2457BECD-822E-48A1-A501-4BA842B9758F}">
      <dgm:prSet/>
      <dgm:spPr/>
      <dgm:t>
        <a:bodyPr/>
        <a:lstStyle/>
        <a:p>
          <a:endParaRPr lang="ru-RU"/>
        </a:p>
      </dgm:t>
    </dgm:pt>
    <dgm:pt modelId="{0C8AEFF3-E777-4204-80CC-701E09CA648B}" type="sibTrans" cxnId="{2457BECD-822E-48A1-A501-4BA842B9758F}">
      <dgm:prSet/>
      <dgm:spPr/>
      <dgm:t>
        <a:bodyPr/>
        <a:lstStyle/>
        <a:p>
          <a:endParaRPr lang="ru-RU"/>
        </a:p>
      </dgm:t>
    </dgm:pt>
    <dgm:pt modelId="{6E8EE5F3-ACCB-4FB8-BACC-4C22AC3A7C5C}">
      <dgm:prSet/>
      <dgm:spPr/>
      <dgm:t>
        <a:bodyPr/>
        <a:lstStyle/>
        <a:p>
          <a:pPr rtl="0"/>
          <a:r>
            <a:rPr lang="ru-RU" dirty="0" smtClean="0"/>
            <a:t>деятельность федеральных инновационных площадок.</a:t>
          </a:r>
          <a:endParaRPr lang="ru-RU" dirty="0"/>
        </a:p>
      </dgm:t>
    </dgm:pt>
    <dgm:pt modelId="{752D9117-69C9-4FC0-A7A4-AC99BE239153}" type="parTrans" cxnId="{22E7A235-F353-40EA-A192-93EC1F6F7A00}">
      <dgm:prSet/>
      <dgm:spPr/>
      <dgm:t>
        <a:bodyPr/>
        <a:lstStyle/>
        <a:p>
          <a:endParaRPr lang="ru-RU"/>
        </a:p>
      </dgm:t>
    </dgm:pt>
    <dgm:pt modelId="{C4E4826E-4E43-4CE9-AB29-1F50AA144098}" type="sibTrans" cxnId="{22E7A235-F353-40EA-A192-93EC1F6F7A00}">
      <dgm:prSet/>
      <dgm:spPr/>
      <dgm:t>
        <a:bodyPr/>
        <a:lstStyle/>
        <a:p>
          <a:endParaRPr lang="ru-RU"/>
        </a:p>
      </dgm:t>
    </dgm:pt>
    <dgm:pt modelId="{2D9B47FC-D003-4024-A5F7-3045DB10E508}">
      <dgm:prSet/>
      <dgm:spPr/>
      <dgm:t>
        <a:bodyPr/>
        <a:lstStyle/>
        <a:p>
          <a:pPr rtl="0"/>
          <a:r>
            <a:rPr lang="ru-RU" dirty="0" smtClean="0"/>
            <a:t>Типовые рекомендации включают:</a:t>
          </a:r>
          <a:endParaRPr lang="ru-RU" dirty="0"/>
        </a:p>
      </dgm:t>
    </dgm:pt>
    <dgm:pt modelId="{BC050296-1F9D-4D31-93AC-D96D3E331E97}" type="sibTrans" cxnId="{5F0F24AA-1427-4BBF-B8F8-636B0CF2C45B}">
      <dgm:prSet/>
      <dgm:spPr/>
      <dgm:t>
        <a:bodyPr/>
        <a:lstStyle/>
        <a:p>
          <a:endParaRPr lang="ru-RU"/>
        </a:p>
      </dgm:t>
    </dgm:pt>
    <dgm:pt modelId="{4C6E646B-A986-48B5-B7EB-DE6EAD378D58}" type="parTrans" cxnId="{5F0F24AA-1427-4BBF-B8F8-636B0CF2C45B}">
      <dgm:prSet/>
      <dgm:spPr/>
      <dgm:t>
        <a:bodyPr/>
        <a:lstStyle/>
        <a:p>
          <a:endParaRPr lang="ru-RU"/>
        </a:p>
      </dgm:t>
    </dgm:pt>
    <dgm:pt modelId="{D3238E01-9054-4651-8136-65A90B5D0C85}" type="pres">
      <dgm:prSet presAssocID="{9FF45F9F-865C-4D68-BBA3-50BFF2F3643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911080-BD1E-47A7-AA1D-FADAED4B23D1}" type="pres">
      <dgm:prSet presAssocID="{2D9B47FC-D003-4024-A5F7-3045DB10E508}" presName="thickLine" presStyleLbl="alignNode1" presStyleIdx="0" presStyleCnt="1"/>
      <dgm:spPr/>
    </dgm:pt>
    <dgm:pt modelId="{E820935C-0ACC-4D6C-B423-938447B1D3C9}" type="pres">
      <dgm:prSet presAssocID="{2D9B47FC-D003-4024-A5F7-3045DB10E508}" presName="horz1" presStyleCnt="0"/>
      <dgm:spPr/>
    </dgm:pt>
    <dgm:pt modelId="{D8BA84D7-7365-45A6-AA94-F7F5F99AE4EB}" type="pres">
      <dgm:prSet presAssocID="{2D9B47FC-D003-4024-A5F7-3045DB10E508}" presName="tx1" presStyleLbl="revTx" presStyleIdx="0" presStyleCnt="9"/>
      <dgm:spPr/>
      <dgm:t>
        <a:bodyPr/>
        <a:lstStyle/>
        <a:p>
          <a:endParaRPr lang="ru-RU"/>
        </a:p>
      </dgm:t>
    </dgm:pt>
    <dgm:pt modelId="{F8CBDBCE-6525-4C07-B622-394CA021503C}" type="pres">
      <dgm:prSet presAssocID="{2D9B47FC-D003-4024-A5F7-3045DB10E508}" presName="vert1" presStyleCnt="0"/>
      <dgm:spPr/>
    </dgm:pt>
    <dgm:pt modelId="{1D22A32B-8169-4512-9F08-335CD62A4059}" type="pres">
      <dgm:prSet presAssocID="{1E7D47FF-C7A6-449F-9C35-E43F346183F2}" presName="vertSpace2a" presStyleCnt="0"/>
      <dgm:spPr/>
    </dgm:pt>
    <dgm:pt modelId="{7C1E07F9-1C2D-4D07-8AA6-B26D8D393FEC}" type="pres">
      <dgm:prSet presAssocID="{1E7D47FF-C7A6-449F-9C35-E43F346183F2}" presName="horz2" presStyleCnt="0"/>
      <dgm:spPr/>
    </dgm:pt>
    <dgm:pt modelId="{A01F5FB7-3B02-4DE7-8F19-73057B0AA173}" type="pres">
      <dgm:prSet presAssocID="{1E7D47FF-C7A6-449F-9C35-E43F346183F2}" presName="horzSpace2" presStyleCnt="0"/>
      <dgm:spPr/>
    </dgm:pt>
    <dgm:pt modelId="{F8E878A5-3EB3-4D2D-A9EC-B9B411B73D7D}" type="pres">
      <dgm:prSet presAssocID="{1E7D47FF-C7A6-449F-9C35-E43F346183F2}" presName="tx2" presStyleLbl="revTx" presStyleIdx="1" presStyleCnt="9"/>
      <dgm:spPr/>
      <dgm:t>
        <a:bodyPr/>
        <a:lstStyle/>
        <a:p>
          <a:endParaRPr lang="ru-RU"/>
        </a:p>
      </dgm:t>
    </dgm:pt>
    <dgm:pt modelId="{FE898872-768E-4D8B-A72B-27B5E3DD3B57}" type="pres">
      <dgm:prSet presAssocID="{1E7D47FF-C7A6-449F-9C35-E43F346183F2}" presName="vert2" presStyleCnt="0"/>
      <dgm:spPr/>
    </dgm:pt>
    <dgm:pt modelId="{B6BD0C7B-BA9E-4297-8F30-54CD577A2465}" type="pres">
      <dgm:prSet presAssocID="{1E7D47FF-C7A6-449F-9C35-E43F346183F2}" presName="thinLine2b" presStyleLbl="callout" presStyleIdx="0" presStyleCnt="8"/>
      <dgm:spPr/>
    </dgm:pt>
    <dgm:pt modelId="{5FB16CA1-FA22-4B7F-9221-A55D54A4AD4B}" type="pres">
      <dgm:prSet presAssocID="{1E7D47FF-C7A6-449F-9C35-E43F346183F2}" presName="vertSpace2b" presStyleCnt="0"/>
      <dgm:spPr/>
    </dgm:pt>
    <dgm:pt modelId="{6F9077BB-D960-4BF2-A015-C401230780D3}" type="pres">
      <dgm:prSet presAssocID="{0B219D6D-00EA-47B6-8387-72017BBDBF06}" presName="horz2" presStyleCnt="0"/>
      <dgm:spPr/>
    </dgm:pt>
    <dgm:pt modelId="{1BECF461-778A-498C-A17F-DB4AEEFA9FF8}" type="pres">
      <dgm:prSet presAssocID="{0B219D6D-00EA-47B6-8387-72017BBDBF06}" presName="horzSpace2" presStyleCnt="0"/>
      <dgm:spPr/>
    </dgm:pt>
    <dgm:pt modelId="{9543D04E-F8A8-46E7-A4A6-8FE8EF774C0E}" type="pres">
      <dgm:prSet presAssocID="{0B219D6D-00EA-47B6-8387-72017BBDBF06}" presName="tx2" presStyleLbl="revTx" presStyleIdx="2" presStyleCnt="9"/>
      <dgm:spPr/>
      <dgm:t>
        <a:bodyPr/>
        <a:lstStyle/>
        <a:p>
          <a:endParaRPr lang="ru-RU"/>
        </a:p>
      </dgm:t>
    </dgm:pt>
    <dgm:pt modelId="{0D5C40F4-F1BE-4057-9973-D0A83F21CD87}" type="pres">
      <dgm:prSet presAssocID="{0B219D6D-00EA-47B6-8387-72017BBDBF06}" presName="vert2" presStyleCnt="0"/>
      <dgm:spPr/>
    </dgm:pt>
    <dgm:pt modelId="{FAB9AD1B-550B-416B-9B6B-A895D28195E9}" type="pres">
      <dgm:prSet presAssocID="{0B219D6D-00EA-47B6-8387-72017BBDBF06}" presName="thinLine2b" presStyleLbl="callout" presStyleIdx="1" presStyleCnt="8"/>
      <dgm:spPr/>
    </dgm:pt>
    <dgm:pt modelId="{0C7F9B12-C2B3-42A7-9FE9-687CAC494E7C}" type="pres">
      <dgm:prSet presAssocID="{0B219D6D-00EA-47B6-8387-72017BBDBF06}" presName="vertSpace2b" presStyleCnt="0"/>
      <dgm:spPr/>
    </dgm:pt>
    <dgm:pt modelId="{37CFFAEE-0E11-42B0-A61B-67A474A8BD56}" type="pres">
      <dgm:prSet presAssocID="{31133E4E-2BDD-4052-9090-0E48A3394A55}" presName="horz2" presStyleCnt="0"/>
      <dgm:spPr/>
    </dgm:pt>
    <dgm:pt modelId="{695F4DC0-B61F-4EED-B37C-A21F5CE11D27}" type="pres">
      <dgm:prSet presAssocID="{31133E4E-2BDD-4052-9090-0E48A3394A55}" presName="horzSpace2" presStyleCnt="0"/>
      <dgm:spPr/>
    </dgm:pt>
    <dgm:pt modelId="{DC34AA5C-4E8A-4CC6-BC2F-1D1C2BB1A0E5}" type="pres">
      <dgm:prSet presAssocID="{31133E4E-2BDD-4052-9090-0E48A3394A55}" presName="tx2" presStyleLbl="revTx" presStyleIdx="3" presStyleCnt="9"/>
      <dgm:spPr/>
      <dgm:t>
        <a:bodyPr/>
        <a:lstStyle/>
        <a:p>
          <a:endParaRPr lang="ru-RU"/>
        </a:p>
      </dgm:t>
    </dgm:pt>
    <dgm:pt modelId="{D025B1BE-46F2-4AAC-9836-CCA58690CAF5}" type="pres">
      <dgm:prSet presAssocID="{31133E4E-2BDD-4052-9090-0E48A3394A55}" presName="vert2" presStyleCnt="0"/>
      <dgm:spPr/>
    </dgm:pt>
    <dgm:pt modelId="{78363047-F1AD-4DC8-9079-6100BBB47E27}" type="pres">
      <dgm:prSet presAssocID="{31133E4E-2BDD-4052-9090-0E48A3394A55}" presName="thinLine2b" presStyleLbl="callout" presStyleIdx="2" presStyleCnt="8"/>
      <dgm:spPr/>
    </dgm:pt>
    <dgm:pt modelId="{3A29CE89-AA65-475C-A7F4-BA3B059D2599}" type="pres">
      <dgm:prSet presAssocID="{31133E4E-2BDD-4052-9090-0E48A3394A55}" presName="vertSpace2b" presStyleCnt="0"/>
      <dgm:spPr/>
    </dgm:pt>
    <dgm:pt modelId="{02400D06-07FC-41D0-988B-DF40D4FEEE8C}" type="pres">
      <dgm:prSet presAssocID="{DBF4EEDA-6E45-4414-977F-F697F894C42D}" presName="horz2" presStyleCnt="0"/>
      <dgm:spPr/>
    </dgm:pt>
    <dgm:pt modelId="{28E61A81-6AD4-4757-907A-FA30FD348C69}" type="pres">
      <dgm:prSet presAssocID="{DBF4EEDA-6E45-4414-977F-F697F894C42D}" presName="horzSpace2" presStyleCnt="0"/>
      <dgm:spPr/>
    </dgm:pt>
    <dgm:pt modelId="{2306A661-F479-4C94-92E3-38E63AE4E243}" type="pres">
      <dgm:prSet presAssocID="{DBF4EEDA-6E45-4414-977F-F697F894C42D}" presName="tx2" presStyleLbl="revTx" presStyleIdx="4" presStyleCnt="9"/>
      <dgm:spPr/>
      <dgm:t>
        <a:bodyPr/>
        <a:lstStyle/>
        <a:p>
          <a:endParaRPr lang="ru-RU"/>
        </a:p>
      </dgm:t>
    </dgm:pt>
    <dgm:pt modelId="{3C188784-BE19-4CED-A882-6C1B7501BB48}" type="pres">
      <dgm:prSet presAssocID="{DBF4EEDA-6E45-4414-977F-F697F894C42D}" presName="vert2" presStyleCnt="0"/>
      <dgm:spPr/>
    </dgm:pt>
    <dgm:pt modelId="{99EE562D-A088-466C-86B6-0EF4363AAABE}" type="pres">
      <dgm:prSet presAssocID="{DBF4EEDA-6E45-4414-977F-F697F894C42D}" presName="thinLine2b" presStyleLbl="callout" presStyleIdx="3" presStyleCnt="8"/>
      <dgm:spPr/>
    </dgm:pt>
    <dgm:pt modelId="{A7AE75F2-CB25-442A-AD19-A3D6A7D024F9}" type="pres">
      <dgm:prSet presAssocID="{DBF4EEDA-6E45-4414-977F-F697F894C42D}" presName="vertSpace2b" presStyleCnt="0"/>
      <dgm:spPr/>
    </dgm:pt>
    <dgm:pt modelId="{2FB28B89-DC71-4B7D-A2D2-89400A673BE0}" type="pres">
      <dgm:prSet presAssocID="{80A4542C-75D5-4E61-ACDA-FE130B3FD845}" presName="horz2" presStyleCnt="0"/>
      <dgm:spPr/>
    </dgm:pt>
    <dgm:pt modelId="{35BDADCA-4FD7-4EF3-B722-20C8E341F163}" type="pres">
      <dgm:prSet presAssocID="{80A4542C-75D5-4E61-ACDA-FE130B3FD845}" presName="horzSpace2" presStyleCnt="0"/>
      <dgm:spPr/>
    </dgm:pt>
    <dgm:pt modelId="{8AA4741A-3CDE-4537-B7AC-4DDC040CFC5B}" type="pres">
      <dgm:prSet presAssocID="{80A4542C-75D5-4E61-ACDA-FE130B3FD845}" presName="tx2" presStyleLbl="revTx" presStyleIdx="5" presStyleCnt="9"/>
      <dgm:spPr/>
      <dgm:t>
        <a:bodyPr/>
        <a:lstStyle/>
        <a:p>
          <a:endParaRPr lang="ru-RU"/>
        </a:p>
      </dgm:t>
    </dgm:pt>
    <dgm:pt modelId="{8BC8BA69-E37B-4C6D-A77D-D070A6115BCA}" type="pres">
      <dgm:prSet presAssocID="{80A4542C-75D5-4E61-ACDA-FE130B3FD845}" presName="vert2" presStyleCnt="0"/>
      <dgm:spPr/>
    </dgm:pt>
    <dgm:pt modelId="{CDCBAD13-8A88-4780-9AB0-E3389725EE01}" type="pres">
      <dgm:prSet presAssocID="{80A4542C-75D5-4E61-ACDA-FE130B3FD845}" presName="thinLine2b" presStyleLbl="callout" presStyleIdx="4" presStyleCnt="8"/>
      <dgm:spPr/>
    </dgm:pt>
    <dgm:pt modelId="{7A03B4B5-590F-4955-AF08-D7AC8F290558}" type="pres">
      <dgm:prSet presAssocID="{80A4542C-75D5-4E61-ACDA-FE130B3FD845}" presName="vertSpace2b" presStyleCnt="0"/>
      <dgm:spPr/>
    </dgm:pt>
    <dgm:pt modelId="{2C109465-0F54-4F08-A5FE-12344FD42E5F}" type="pres">
      <dgm:prSet presAssocID="{CE6F4558-CDA7-42E7-85AE-A86664E2C9BF}" presName="horz2" presStyleCnt="0"/>
      <dgm:spPr/>
    </dgm:pt>
    <dgm:pt modelId="{62145C9B-EB73-47F3-BBB0-E955B65A96E9}" type="pres">
      <dgm:prSet presAssocID="{CE6F4558-CDA7-42E7-85AE-A86664E2C9BF}" presName="horzSpace2" presStyleCnt="0"/>
      <dgm:spPr/>
    </dgm:pt>
    <dgm:pt modelId="{46222B50-D0B2-4A0E-8B28-D094F41D2C3A}" type="pres">
      <dgm:prSet presAssocID="{CE6F4558-CDA7-42E7-85AE-A86664E2C9BF}" presName="tx2" presStyleLbl="revTx" presStyleIdx="6" presStyleCnt="9"/>
      <dgm:spPr/>
      <dgm:t>
        <a:bodyPr/>
        <a:lstStyle/>
        <a:p>
          <a:endParaRPr lang="ru-RU"/>
        </a:p>
      </dgm:t>
    </dgm:pt>
    <dgm:pt modelId="{B80FE962-7678-4149-81D0-D2ADB1F7FAB2}" type="pres">
      <dgm:prSet presAssocID="{CE6F4558-CDA7-42E7-85AE-A86664E2C9BF}" presName="vert2" presStyleCnt="0"/>
      <dgm:spPr/>
    </dgm:pt>
    <dgm:pt modelId="{C1DCAB71-16FD-4DD7-AB56-A3F1F2CA73AC}" type="pres">
      <dgm:prSet presAssocID="{CE6F4558-CDA7-42E7-85AE-A86664E2C9BF}" presName="thinLine2b" presStyleLbl="callout" presStyleIdx="5" presStyleCnt="8"/>
      <dgm:spPr/>
    </dgm:pt>
    <dgm:pt modelId="{62DD430F-7CC1-4F5D-8BA5-F6D07AB78F21}" type="pres">
      <dgm:prSet presAssocID="{CE6F4558-CDA7-42E7-85AE-A86664E2C9BF}" presName="vertSpace2b" presStyleCnt="0"/>
      <dgm:spPr/>
    </dgm:pt>
    <dgm:pt modelId="{7164600E-6124-4532-8676-F8BA7A9457EA}" type="pres">
      <dgm:prSet presAssocID="{49A40E12-377E-4FD1-B64B-52497AEF14B4}" presName="horz2" presStyleCnt="0"/>
      <dgm:spPr/>
    </dgm:pt>
    <dgm:pt modelId="{0136807D-6589-4534-B1D0-C5BFB8704ACB}" type="pres">
      <dgm:prSet presAssocID="{49A40E12-377E-4FD1-B64B-52497AEF14B4}" presName="horzSpace2" presStyleCnt="0"/>
      <dgm:spPr/>
    </dgm:pt>
    <dgm:pt modelId="{3A7B4B8D-7336-407E-AB3F-F90BB18BFDFF}" type="pres">
      <dgm:prSet presAssocID="{49A40E12-377E-4FD1-B64B-52497AEF14B4}" presName="tx2" presStyleLbl="revTx" presStyleIdx="7" presStyleCnt="9"/>
      <dgm:spPr/>
      <dgm:t>
        <a:bodyPr/>
        <a:lstStyle/>
        <a:p>
          <a:endParaRPr lang="ru-RU"/>
        </a:p>
      </dgm:t>
    </dgm:pt>
    <dgm:pt modelId="{3263486A-1CF7-4F2D-8479-B616BB9092C8}" type="pres">
      <dgm:prSet presAssocID="{49A40E12-377E-4FD1-B64B-52497AEF14B4}" presName="vert2" presStyleCnt="0"/>
      <dgm:spPr/>
    </dgm:pt>
    <dgm:pt modelId="{07F3F34B-DD46-4312-A0E6-0BDCB6918483}" type="pres">
      <dgm:prSet presAssocID="{49A40E12-377E-4FD1-B64B-52497AEF14B4}" presName="thinLine2b" presStyleLbl="callout" presStyleIdx="6" presStyleCnt="8"/>
      <dgm:spPr/>
    </dgm:pt>
    <dgm:pt modelId="{FBAE14C0-932B-4078-90F6-4EAA90073A73}" type="pres">
      <dgm:prSet presAssocID="{49A40E12-377E-4FD1-B64B-52497AEF14B4}" presName="vertSpace2b" presStyleCnt="0"/>
      <dgm:spPr/>
    </dgm:pt>
    <dgm:pt modelId="{1802C2D0-F54A-4A50-A51C-A5C429492425}" type="pres">
      <dgm:prSet presAssocID="{6E8EE5F3-ACCB-4FB8-BACC-4C22AC3A7C5C}" presName="horz2" presStyleCnt="0"/>
      <dgm:spPr/>
    </dgm:pt>
    <dgm:pt modelId="{7D597BAC-3FF3-45D1-81AE-49BA182CE020}" type="pres">
      <dgm:prSet presAssocID="{6E8EE5F3-ACCB-4FB8-BACC-4C22AC3A7C5C}" presName="horzSpace2" presStyleCnt="0"/>
      <dgm:spPr/>
    </dgm:pt>
    <dgm:pt modelId="{B4C66577-8262-4A0E-BDD3-7E25054F39BB}" type="pres">
      <dgm:prSet presAssocID="{6E8EE5F3-ACCB-4FB8-BACC-4C22AC3A7C5C}" presName="tx2" presStyleLbl="revTx" presStyleIdx="8" presStyleCnt="9"/>
      <dgm:spPr/>
      <dgm:t>
        <a:bodyPr/>
        <a:lstStyle/>
        <a:p>
          <a:endParaRPr lang="ru-RU"/>
        </a:p>
      </dgm:t>
    </dgm:pt>
    <dgm:pt modelId="{83F9860B-9247-4FC5-8226-6674B00C483A}" type="pres">
      <dgm:prSet presAssocID="{6E8EE5F3-ACCB-4FB8-BACC-4C22AC3A7C5C}" presName="vert2" presStyleCnt="0"/>
      <dgm:spPr/>
    </dgm:pt>
    <dgm:pt modelId="{CAC782BD-3472-42F9-94E7-825B48A3261D}" type="pres">
      <dgm:prSet presAssocID="{6E8EE5F3-ACCB-4FB8-BACC-4C22AC3A7C5C}" presName="thinLine2b" presStyleLbl="callout" presStyleIdx="7" presStyleCnt="8"/>
      <dgm:spPr/>
    </dgm:pt>
    <dgm:pt modelId="{514893D1-BADD-434E-961E-82DB897EC395}" type="pres">
      <dgm:prSet presAssocID="{6E8EE5F3-ACCB-4FB8-BACC-4C22AC3A7C5C}" presName="vertSpace2b" presStyleCnt="0"/>
      <dgm:spPr/>
    </dgm:pt>
  </dgm:ptLst>
  <dgm:cxnLst>
    <dgm:cxn modelId="{2A8CE198-9D3A-4CFB-9A17-658CB132DC37}" type="presOf" srcId="{2D9B47FC-D003-4024-A5F7-3045DB10E508}" destId="{D8BA84D7-7365-45A6-AA94-F7F5F99AE4EB}" srcOrd="0" destOrd="0" presId="urn:microsoft.com/office/officeart/2008/layout/LinedList"/>
    <dgm:cxn modelId="{5F0F24AA-1427-4BBF-B8F8-636B0CF2C45B}" srcId="{9FF45F9F-865C-4D68-BBA3-50BFF2F3643D}" destId="{2D9B47FC-D003-4024-A5F7-3045DB10E508}" srcOrd="0" destOrd="0" parTransId="{4C6E646B-A986-48B5-B7EB-DE6EAD378D58}" sibTransId="{BC050296-1F9D-4D31-93AC-D96D3E331E97}"/>
    <dgm:cxn modelId="{9669F303-BFF6-47EE-A6AE-C4C523C29A73}" srcId="{2D9B47FC-D003-4024-A5F7-3045DB10E508}" destId="{80A4542C-75D5-4E61-ACDA-FE130B3FD845}" srcOrd="4" destOrd="0" parTransId="{37EC156B-3083-46DA-B9B8-CF2F757D17F1}" sibTransId="{1808473F-EFDE-4D39-ACB2-C34C537DC1A6}"/>
    <dgm:cxn modelId="{732D1E7F-756B-45E6-8EF0-2BEC4276D9BE}" srcId="{2D9B47FC-D003-4024-A5F7-3045DB10E508}" destId="{CE6F4558-CDA7-42E7-85AE-A86664E2C9BF}" srcOrd="5" destOrd="0" parTransId="{23203D6D-CF54-44E6-990F-1808841706DC}" sibTransId="{207C6594-8AB8-42C4-9061-9F938933E039}"/>
    <dgm:cxn modelId="{786CDABA-DEC3-4378-9B25-3D46C6E2F681}" type="presOf" srcId="{1E7D47FF-C7A6-449F-9C35-E43F346183F2}" destId="{F8E878A5-3EB3-4D2D-A9EC-B9B411B73D7D}" srcOrd="0" destOrd="0" presId="urn:microsoft.com/office/officeart/2008/layout/LinedList"/>
    <dgm:cxn modelId="{F5D0A684-22CD-4910-ACC0-DA0DDFBC0AEC}" type="presOf" srcId="{DBF4EEDA-6E45-4414-977F-F697F894C42D}" destId="{2306A661-F479-4C94-92E3-38E63AE4E243}" srcOrd="0" destOrd="0" presId="urn:microsoft.com/office/officeart/2008/layout/LinedList"/>
    <dgm:cxn modelId="{9F916EF0-DB10-4EAF-9C29-4F81380174BE}" srcId="{2D9B47FC-D003-4024-A5F7-3045DB10E508}" destId="{1E7D47FF-C7A6-449F-9C35-E43F346183F2}" srcOrd="0" destOrd="0" parTransId="{2508C3B1-2EEF-40DB-AD87-EF2DEE0FA199}" sibTransId="{2A6D789E-4BFE-4EF9-8984-8C4DC16CC822}"/>
    <dgm:cxn modelId="{429393D8-D5D5-4801-891D-EF6336140C24}" type="presOf" srcId="{49A40E12-377E-4FD1-B64B-52497AEF14B4}" destId="{3A7B4B8D-7336-407E-AB3F-F90BB18BFDFF}" srcOrd="0" destOrd="0" presId="urn:microsoft.com/office/officeart/2008/layout/LinedList"/>
    <dgm:cxn modelId="{22E7A235-F353-40EA-A192-93EC1F6F7A00}" srcId="{2D9B47FC-D003-4024-A5F7-3045DB10E508}" destId="{6E8EE5F3-ACCB-4FB8-BACC-4C22AC3A7C5C}" srcOrd="7" destOrd="0" parTransId="{752D9117-69C9-4FC0-A7A4-AC99BE239153}" sibTransId="{C4E4826E-4E43-4CE9-AB29-1F50AA144098}"/>
    <dgm:cxn modelId="{A51D76E6-89EA-43BA-95B1-BBF488F64BD0}" type="presOf" srcId="{0B219D6D-00EA-47B6-8387-72017BBDBF06}" destId="{9543D04E-F8A8-46E7-A4A6-8FE8EF774C0E}" srcOrd="0" destOrd="0" presId="urn:microsoft.com/office/officeart/2008/layout/LinedList"/>
    <dgm:cxn modelId="{E3DBA9F9-2574-4C47-A3AE-86A9AE3C7CBE}" srcId="{2D9B47FC-D003-4024-A5F7-3045DB10E508}" destId="{31133E4E-2BDD-4052-9090-0E48A3394A55}" srcOrd="2" destOrd="0" parTransId="{87671B6B-4BBD-4020-BADC-3E3A5E963E62}" sibTransId="{D9BC58CC-5468-48FC-AFAF-33011A91B779}"/>
    <dgm:cxn modelId="{2457BECD-822E-48A1-A501-4BA842B9758F}" srcId="{2D9B47FC-D003-4024-A5F7-3045DB10E508}" destId="{49A40E12-377E-4FD1-B64B-52497AEF14B4}" srcOrd="6" destOrd="0" parTransId="{22954AFA-6B3E-4FF6-9217-92D25B7EF189}" sibTransId="{0C8AEFF3-E777-4204-80CC-701E09CA648B}"/>
    <dgm:cxn modelId="{AAA4E790-E685-4DFA-9865-02B73AC81816}" type="presOf" srcId="{80A4542C-75D5-4E61-ACDA-FE130B3FD845}" destId="{8AA4741A-3CDE-4537-B7AC-4DDC040CFC5B}" srcOrd="0" destOrd="0" presId="urn:microsoft.com/office/officeart/2008/layout/LinedList"/>
    <dgm:cxn modelId="{0B8CEBC6-BF85-4632-8EEE-E5B7F09DF9C5}" type="presOf" srcId="{CE6F4558-CDA7-42E7-85AE-A86664E2C9BF}" destId="{46222B50-D0B2-4A0E-8B28-D094F41D2C3A}" srcOrd="0" destOrd="0" presId="urn:microsoft.com/office/officeart/2008/layout/LinedList"/>
    <dgm:cxn modelId="{704BBA13-34D7-40E6-BA42-A0A176D902BE}" type="presOf" srcId="{9FF45F9F-865C-4D68-BBA3-50BFF2F3643D}" destId="{D3238E01-9054-4651-8136-65A90B5D0C85}" srcOrd="0" destOrd="0" presId="urn:microsoft.com/office/officeart/2008/layout/LinedList"/>
    <dgm:cxn modelId="{02D4A1B6-D974-417D-8D61-63E1C11CB204}" type="presOf" srcId="{6E8EE5F3-ACCB-4FB8-BACC-4C22AC3A7C5C}" destId="{B4C66577-8262-4A0E-BDD3-7E25054F39BB}" srcOrd="0" destOrd="0" presId="urn:microsoft.com/office/officeart/2008/layout/LinedList"/>
    <dgm:cxn modelId="{6740D5B9-CCEA-4D17-B697-320B8DBE374C}" srcId="{2D9B47FC-D003-4024-A5F7-3045DB10E508}" destId="{DBF4EEDA-6E45-4414-977F-F697F894C42D}" srcOrd="3" destOrd="0" parTransId="{E5CDC35E-3FD2-4EC1-B9AA-EBC431BFF725}" sibTransId="{87893F05-549C-411F-AEFA-EAAF5AF43E7C}"/>
    <dgm:cxn modelId="{B2B8DA44-887F-4254-B26F-D83E25E41EBA}" srcId="{2D9B47FC-D003-4024-A5F7-3045DB10E508}" destId="{0B219D6D-00EA-47B6-8387-72017BBDBF06}" srcOrd="1" destOrd="0" parTransId="{FD0417AB-8248-43FE-A52F-55FCC874F188}" sibTransId="{98012D04-B324-441C-A5A3-A896AD375B8D}"/>
    <dgm:cxn modelId="{42E93BF6-8A20-4B56-ACF6-4BCC13F8B513}" type="presOf" srcId="{31133E4E-2BDD-4052-9090-0E48A3394A55}" destId="{DC34AA5C-4E8A-4CC6-BC2F-1D1C2BB1A0E5}" srcOrd="0" destOrd="0" presId="urn:microsoft.com/office/officeart/2008/layout/LinedList"/>
    <dgm:cxn modelId="{7D5D64AA-01CB-46FF-B631-58543FC63661}" type="presParOf" srcId="{D3238E01-9054-4651-8136-65A90B5D0C85}" destId="{E2911080-BD1E-47A7-AA1D-FADAED4B23D1}" srcOrd="0" destOrd="0" presId="urn:microsoft.com/office/officeart/2008/layout/LinedList"/>
    <dgm:cxn modelId="{C80AE68D-01D3-4A9A-AC00-16A1CFC7D4C5}" type="presParOf" srcId="{D3238E01-9054-4651-8136-65A90B5D0C85}" destId="{E820935C-0ACC-4D6C-B423-938447B1D3C9}" srcOrd="1" destOrd="0" presId="urn:microsoft.com/office/officeart/2008/layout/LinedList"/>
    <dgm:cxn modelId="{ABA2F057-4D2C-40D5-8948-18029DE1EFFF}" type="presParOf" srcId="{E820935C-0ACC-4D6C-B423-938447B1D3C9}" destId="{D8BA84D7-7365-45A6-AA94-F7F5F99AE4EB}" srcOrd="0" destOrd="0" presId="urn:microsoft.com/office/officeart/2008/layout/LinedList"/>
    <dgm:cxn modelId="{A7DCDA03-2E9A-40AF-828D-C8831DF0F5F6}" type="presParOf" srcId="{E820935C-0ACC-4D6C-B423-938447B1D3C9}" destId="{F8CBDBCE-6525-4C07-B622-394CA021503C}" srcOrd="1" destOrd="0" presId="urn:microsoft.com/office/officeart/2008/layout/LinedList"/>
    <dgm:cxn modelId="{4ED4EECC-8EAB-4748-8460-3392097613C5}" type="presParOf" srcId="{F8CBDBCE-6525-4C07-B622-394CA021503C}" destId="{1D22A32B-8169-4512-9F08-335CD62A4059}" srcOrd="0" destOrd="0" presId="urn:microsoft.com/office/officeart/2008/layout/LinedList"/>
    <dgm:cxn modelId="{8623DCBB-CD5A-4201-BE53-49DF858FA813}" type="presParOf" srcId="{F8CBDBCE-6525-4C07-B622-394CA021503C}" destId="{7C1E07F9-1C2D-4D07-8AA6-B26D8D393FEC}" srcOrd="1" destOrd="0" presId="urn:microsoft.com/office/officeart/2008/layout/LinedList"/>
    <dgm:cxn modelId="{2BA39666-17DE-4280-ADE8-CE9F608901E0}" type="presParOf" srcId="{7C1E07F9-1C2D-4D07-8AA6-B26D8D393FEC}" destId="{A01F5FB7-3B02-4DE7-8F19-73057B0AA173}" srcOrd="0" destOrd="0" presId="urn:microsoft.com/office/officeart/2008/layout/LinedList"/>
    <dgm:cxn modelId="{4CFD2C66-DB9D-4960-88F0-2D31C1B53EC8}" type="presParOf" srcId="{7C1E07F9-1C2D-4D07-8AA6-B26D8D393FEC}" destId="{F8E878A5-3EB3-4D2D-A9EC-B9B411B73D7D}" srcOrd="1" destOrd="0" presId="urn:microsoft.com/office/officeart/2008/layout/LinedList"/>
    <dgm:cxn modelId="{FBDE7566-6540-40BE-9F3F-89C0C0B8FAE3}" type="presParOf" srcId="{7C1E07F9-1C2D-4D07-8AA6-B26D8D393FEC}" destId="{FE898872-768E-4D8B-A72B-27B5E3DD3B57}" srcOrd="2" destOrd="0" presId="urn:microsoft.com/office/officeart/2008/layout/LinedList"/>
    <dgm:cxn modelId="{7F6699E2-E0BB-4B8B-8C72-F1BA669980F5}" type="presParOf" srcId="{F8CBDBCE-6525-4C07-B622-394CA021503C}" destId="{B6BD0C7B-BA9E-4297-8F30-54CD577A2465}" srcOrd="2" destOrd="0" presId="urn:microsoft.com/office/officeart/2008/layout/LinedList"/>
    <dgm:cxn modelId="{F37A8E48-9743-4A91-9A0D-21B69C23C092}" type="presParOf" srcId="{F8CBDBCE-6525-4C07-B622-394CA021503C}" destId="{5FB16CA1-FA22-4B7F-9221-A55D54A4AD4B}" srcOrd="3" destOrd="0" presId="urn:microsoft.com/office/officeart/2008/layout/LinedList"/>
    <dgm:cxn modelId="{72FA7375-1712-4E42-9430-C9BB47F1D22D}" type="presParOf" srcId="{F8CBDBCE-6525-4C07-B622-394CA021503C}" destId="{6F9077BB-D960-4BF2-A015-C401230780D3}" srcOrd="4" destOrd="0" presId="urn:microsoft.com/office/officeart/2008/layout/LinedList"/>
    <dgm:cxn modelId="{DE6CBBFA-3A80-454E-8A8A-D9249A15B5FB}" type="presParOf" srcId="{6F9077BB-D960-4BF2-A015-C401230780D3}" destId="{1BECF461-778A-498C-A17F-DB4AEEFA9FF8}" srcOrd="0" destOrd="0" presId="urn:microsoft.com/office/officeart/2008/layout/LinedList"/>
    <dgm:cxn modelId="{7ED8CFF0-B370-4C1D-9D74-C58F26ADDD78}" type="presParOf" srcId="{6F9077BB-D960-4BF2-A015-C401230780D3}" destId="{9543D04E-F8A8-46E7-A4A6-8FE8EF774C0E}" srcOrd="1" destOrd="0" presId="urn:microsoft.com/office/officeart/2008/layout/LinedList"/>
    <dgm:cxn modelId="{C036CCA9-54FC-4103-8CB9-82BC64CE8991}" type="presParOf" srcId="{6F9077BB-D960-4BF2-A015-C401230780D3}" destId="{0D5C40F4-F1BE-4057-9973-D0A83F21CD87}" srcOrd="2" destOrd="0" presId="urn:microsoft.com/office/officeart/2008/layout/LinedList"/>
    <dgm:cxn modelId="{E5CD1FB3-A232-43EA-8417-E58CB1ABD422}" type="presParOf" srcId="{F8CBDBCE-6525-4C07-B622-394CA021503C}" destId="{FAB9AD1B-550B-416B-9B6B-A895D28195E9}" srcOrd="5" destOrd="0" presId="urn:microsoft.com/office/officeart/2008/layout/LinedList"/>
    <dgm:cxn modelId="{A0F0C9B6-2AAE-4140-9176-4D0C433E14FE}" type="presParOf" srcId="{F8CBDBCE-6525-4C07-B622-394CA021503C}" destId="{0C7F9B12-C2B3-42A7-9FE9-687CAC494E7C}" srcOrd="6" destOrd="0" presId="urn:microsoft.com/office/officeart/2008/layout/LinedList"/>
    <dgm:cxn modelId="{D6B58C2E-07BD-4906-96EB-894C7C954EF9}" type="presParOf" srcId="{F8CBDBCE-6525-4C07-B622-394CA021503C}" destId="{37CFFAEE-0E11-42B0-A61B-67A474A8BD56}" srcOrd="7" destOrd="0" presId="urn:microsoft.com/office/officeart/2008/layout/LinedList"/>
    <dgm:cxn modelId="{B55B0A64-97B9-4392-8355-D7543DA90959}" type="presParOf" srcId="{37CFFAEE-0E11-42B0-A61B-67A474A8BD56}" destId="{695F4DC0-B61F-4EED-B37C-A21F5CE11D27}" srcOrd="0" destOrd="0" presId="urn:microsoft.com/office/officeart/2008/layout/LinedList"/>
    <dgm:cxn modelId="{1D2362C1-4219-4145-ADD1-03C6135C4775}" type="presParOf" srcId="{37CFFAEE-0E11-42B0-A61B-67A474A8BD56}" destId="{DC34AA5C-4E8A-4CC6-BC2F-1D1C2BB1A0E5}" srcOrd="1" destOrd="0" presId="urn:microsoft.com/office/officeart/2008/layout/LinedList"/>
    <dgm:cxn modelId="{FAAA4A19-D741-4DD1-8E93-E3DDAB9B6B0C}" type="presParOf" srcId="{37CFFAEE-0E11-42B0-A61B-67A474A8BD56}" destId="{D025B1BE-46F2-4AAC-9836-CCA58690CAF5}" srcOrd="2" destOrd="0" presId="urn:microsoft.com/office/officeart/2008/layout/LinedList"/>
    <dgm:cxn modelId="{659AAEC5-4112-4BBB-8D63-BC7EB1C21807}" type="presParOf" srcId="{F8CBDBCE-6525-4C07-B622-394CA021503C}" destId="{78363047-F1AD-4DC8-9079-6100BBB47E27}" srcOrd="8" destOrd="0" presId="urn:microsoft.com/office/officeart/2008/layout/LinedList"/>
    <dgm:cxn modelId="{E88A3696-71AD-4A9C-B79C-A2AA67E0D904}" type="presParOf" srcId="{F8CBDBCE-6525-4C07-B622-394CA021503C}" destId="{3A29CE89-AA65-475C-A7F4-BA3B059D2599}" srcOrd="9" destOrd="0" presId="urn:microsoft.com/office/officeart/2008/layout/LinedList"/>
    <dgm:cxn modelId="{65BA1880-0C1B-4528-AE3A-53A8AFD1F68F}" type="presParOf" srcId="{F8CBDBCE-6525-4C07-B622-394CA021503C}" destId="{02400D06-07FC-41D0-988B-DF40D4FEEE8C}" srcOrd="10" destOrd="0" presId="urn:microsoft.com/office/officeart/2008/layout/LinedList"/>
    <dgm:cxn modelId="{62EF1D65-CBD1-4AFE-9671-150B120FCE7E}" type="presParOf" srcId="{02400D06-07FC-41D0-988B-DF40D4FEEE8C}" destId="{28E61A81-6AD4-4757-907A-FA30FD348C69}" srcOrd="0" destOrd="0" presId="urn:microsoft.com/office/officeart/2008/layout/LinedList"/>
    <dgm:cxn modelId="{A6E6F310-0237-4D43-852B-CAE8F4E1EFDD}" type="presParOf" srcId="{02400D06-07FC-41D0-988B-DF40D4FEEE8C}" destId="{2306A661-F479-4C94-92E3-38E63AE4E243}" srcOrd="1" destOrd="0" presId="urn:microsoft.com/office/officeart/2008/layout/LinedList"/>
    <dgm:cxn modelId="{AF40C2D6-5806-41B7-B25C-F580850DBC84}" type="presParOf" srcId="{02400D06-07FC-41D0-988B-DF40D4FEEE8C}" destId="{3C188784-BE19-4CED-A882-6C1B7501BB48}" srcOrd="2" destOrd="0" presId="urn:microsoft.com/office/officeart/2008/layout/LinedList"/>
    <dgm:cxn modelId="{F27896B9-8658-4B26-B0B2-20C776E88C19}" type="presParOf" srcId="{F8CBDBCE-6525-4C07-B622-394CA021503C}" destId="{99EE562D-A088-466C-86B6-0EF4363AAABE}" srcOrd="11" destOrd="0" presId="urn:microsoft.com/office/officeart/2008/layout/LinedList"/>
    <dgm:cxn modelId="{02B372A8-EFEC-49E9-A1BB-5AE4369AAAA1}" type="presParOf" srcId="{F8CBDBCE-6525-4C07-B622-394CA021503C}" destId="{A7AE75F2-CB25-442A-AD19-A3D6A7D024F9}" srcOrd="12" destOrd="0" presId="urn:microsoft.com/office/officeart/2008/layout/LinedList"/>
    <dgm:cxn modelId="{2E90B219-4200-427D-BFCA-A16A2DEFA26C}" type="presParOf" srcId="{F8CBDBCE-6525-4C07-B622-394CA021503C}" destId="{2FB28B89-DC71-4B7D-A2D2-89400A673BE0}" srcOrd="13" destOrd="0" presId="urn:microsoft.com/office/officeart/2008/layout/LinedList"/>
    <dgm:cxn modelId="{B0AD7256-1872-42BE-B756-5A852DB45D99}" type="presParOf" srcId="{2FB28B89-DC71-4B7D-A2D2-89400A673BE0}" destId="{35BDADCA-4FD7-4EF3-B722-20C8E341F163}" srcOrd="0" destOrd="0" presId="urn:microsoft.com/office/officeart/2008/layout/LinedList"/>
    <dgm:cxn modelId="{B741130D-6DBE-4357-802F-DA8FC2752F6F}" type="presParOf" srcId="{2FB28B89-DC71-4B7D-A2D2-89400A673BE0}" destId="{8AA4741A-3CDE-4537-B7AC-4DDC040CFC5B}" srcOrd="1" destOrd="0" presId="urn:microsoft.com/office/officeart/2008/layout/LinedList"/>
    <dgm:cxn modelId="{F6EBF365-04DE-4F71-BA5C-40A4D31038E9}" type="presParOf" srcId="{2FB28B89-DC71-4B7D-A2D2-89400A673BE0}" destId="{8BC8BA69-E37B-4C6D-A77D-D070A6115BCA}" srcOrd="2" destOrd="0" presId="urn:microsoft.com/office/officeart/2008/layout/LinedList"/>
    <dgm:cxn modelId="{F23E9696-08F3-4CF5-A80B-8C614238B7C1}" type="presParOf" srcId="{F8CBDBCE-6525-4C07-B622-394CA021503C}" destId="{CDCBAD13-8A88-4780-9AB0-E3389725EE01}" srcOrd="14" destOrd="0" presId="urn:microsoft.com/office/officeart/2008/layout/LinedList"/>
    <dgm:cxn modelId="{751941AC-06B4-4D8F-A7C2-01DCC3E70716}" type="presParOf" srcId="{F8CBDBCE-6525-4C07-B622-394CA021503C}" destId="{7A03B4B5-590F-4955-AF08-D7AC8F290558}" srcOrd="15" destOrd="0" presId="urn:microsoft.com/office/officeart/2008/layout/LinedList"/>
    <dgm:cxn modelId="{8AAEDE6D-29E5-4CA9-BE99-90EBD20FCAD8}" type="presParOf" srcId="{F8CBDBCE-6525-4C07-B622-394CA021503C}" destId="{2C109465-0F54-4F08-A5FE-12344FD42E5F}" srcOrd="16" destOrd="0" presId="urn:microsoft.com/office/officeart/2008/layout/LinedList"/>
    <dgm:cxn modelId="{3AF0504B-5972-4907-A385-0DC0E8BBCB9D}" type="presParOf" srcId="{2C109465-0F54-4F08-A5FE-12344FD42E5F}" destId="{62145C9B-EB73-47F3-BBB0-E955B65A96E9}" srcOrd="0" destOrd="0" presId="urn:microsoft.com/office/officeart/2008/layout/LinedList"/>
    <dgm:cxn modelId="{F2549FA6-4ECC-484F-A1A3-A891F2A4602F}" type="presParOf" srcId="{2C109465-0F54-4F08-A5FE-12344FD42E5F}" destId="{46222B50-D0B2-4A0E-8B28-D094F41D2C3A}" srcOrd="1" destOrd="0" presId="urn:microsoft.com/office/officeart/2008/layout/LinedList"/>
    <dgm:cxn modelId="{29D6A4F2-B692-4313-9CCC-81BBAA054214}" type="presParOf" srcId="{2C109465-0F54-4F08-A5FE-12344FD42E5F}" destId="{B80FE962-7678-4149-81D0-D2ADB1F7FAB2}" srcOrd="2" destOrd="0" presId="urn:microsoft.com/office/officeart/2008/layout/LinedList"/>
    <dgm:cxn modelId="{6E7A0A86-56D8-41EA-9F04-7BEEC5C24ADA}" type="presParOf" srcId="{F8CBDBCE-6525-4C07-B622-394CA021503C}" destId="{C1DCAB71-16FD-4DD7-AB56-A3F1F2CA73AC}" srcOrd="17" destOrd="0" presId="urn:microsoft.com/office/officeart/2008/layout/LinedList"/>
    <dgm:cxn modelId="{A03B5ADB-0EF6-46B9-A767-63DF0CD7EFC0}" type="presParOf" srcId="{F8CBDBCE-6525-4C07-B622-394CA021503C}" destId="{62DD430F-7CC1-4F5D-8BA5-F6D07AB78F21}" srcOrd="18" destOrd="0" presId="urn:microsoft.com/office/officeart/2008/layout/LinedList"/>
    <dgm:cxn modelId="{DC60F2BE-2637-48F8-9A36-CA4063D28358}" type="presParOf" srcId="{F8CBDBCE-6525-4C07-B622-394CA021503C}" destId="{7164600E-6124-4532-8676-F8BA7A9457EA}" srcOrd="19" destOrd="0" presId="urn:microsoft.com/office/officeart/2008/layout/LinedList"/>
    <dgm:cxn modelId="{42A6CEE1-656E-4384-89B6-5539984C049E}" type="presParOf" srcId="{7164600E-6124-4532-8676-F8BA7A9457EA}" destId="{0136807D-6589-4534-B1D0-C5BFB8704ACB}" srcOrd="0" destOrd="0" presId="urn:microsoft.com/office/officeart/2008/layout/LinedList"/>
    <dgm:cxn modelId="{4BDFAB70-4B38-405E-9A8A-2695FF4DEBF2}" type="presParOf" srcId="{7164600E-6124-4532-8676-F8BA7A9457EA}" destId="{3A7B4B8D-7336-407E-AB3F-F90BB18BFDFF}" srcOrd="1" destOrd="0" presId="urn:microsoft.com/office/officeart/2008/layout/LinedList"/>
    <dgm:cxn modelId="{3E987CA7-2D5E-4FAA-93FF-09E84CDCB354}" type="presParOf" srcId="{7164600E-6124-4532-8676-F8BA7A9457EA}" destId="{3263486A-1CF7-4F2D-8479-B616BB9092C8}" srcOrd="2" destOrd="0" presId="urn:microsoft.com/office/officeart/2008/layout/LinedList"/>
    <dgm:cxn modelId="{982E1206-AB1B-4B50-9458-EFD28A087F0C}" type="presParOf" srcId="{F8CBDBCE-6525-4C07-B622-394CA021503C}" destId="{07F3F34B-DD46-4312-A0E6-0BDCB6918483}" srcOrd="20" destOrd="0" presId="urn:microsoft.com/office/officeart/2008/layout/LinedList"/>
    <dgm:cxn modelId="{37AD2C06-4C75-4DE9-98D9-A40B0B76511B}" type="presParOf" srcId="{F8CBDBCE-6525-4C07-B622-394CA021503C}" destId="{FBAE14C0-932B-4078-90F6-4EAA90073A73}" srcOrd="21" destOrd="0" presId="urn:microsoft.com/office/officeart/2008/layout/LinedList"/>
    <dgm:cxn modelId="{75A152E7-3F97-4847-8E10-2B420D693B8F}" type="presParOf" srcId="{F8CBDBCE-6525-4C07-B622-394CA021503C}" destId="{1802C2D0-F54A-4A50-A51C-A5C429492425}" srcOrd="22" destOrd="0" presId="urn:microsoft.com/office/officeart/2008/layout/LinedList"/>
    <dgm:cxn modelId="{075AF1B8-53A5-4ED6-9A20-6A8821D1F11B}" type="presParOf" srcId="{1802C2D0-F54A-4A50-A51C-A5C429492425}" destId="{7D597BAC-3FF3-45D1-81AE-49BA182CE020}" srcOrd="0" destOrd="0" presId="urn:microsoft.com/office/officeart/2008/layout/LinedList"/>
    <dgm:cxn modelId="{C175689B-540B-481A-96FE-52F5C572AAFA}" type="presParOf" srcId="{1802C2D0-F54A-4A50-A51C-A5C429492425}" destId="{B4C66577-8262-4A0E-BDD3-7E25054F39BB}" srcOrd="1" destOrd="0" presId="urn:microsoft.com/office/officeart/2008/layout/LinedList"/>
    <dgm:cxn modelId="{2259AEC0-E472-400D-8695-7A3F64935C69}" type="presParOf" srcId="{1802C2D0-F54A-4A50-A51C-A5C429492425}" destId="{83F9860B-9247-4FC5-8226-6674B00C483A}" srcOrd="2" destOrd="0" presId="urn:microsoft.com/office/officeart/2008/layout/LinedList"/>
    <dgm:cxn modelId="{2FACD904-29DA-4701-B66C-7418119CB9AA}" type="presParOf" srcId="{F8CBDBCE-6525-4C07-B622-394CA021503C}" destId="{CAC782BD-3472-42F9-94E7-825B48A3261D}" srcOrd="23" destOrd="0" presId="urn:microsoft.com/office/officeart/2008/layout/LinedList"/>
    <dgm:cxn modelId="{3AFF7094-BF52-4A27-9790-6D409A73E244}" type="presParOf" srcId="{F8CBDBCE-6525-4C07-B622-394CA021503C}" destId="{514893D1-BADD-434E-961E-82DB897EC395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1CE9F1-EB36-4CD1-AAC9-03C0DA9DB20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B6033F3-489C-46C9-8B32-7CEBE64A5D7F}">
      <dgm:prSet/>
      <dgm:spPr/>
      <dgm:t>
        <a:bodyPr/>
        <a:lstStyle/>
        <a:p>
          <a:pPr rtl="0"/>
          <a:r>
            <a:rPr lang="ru-RU" smtClean="0"/>
            <a:t>Распространение эффективных моделей и успешных практик федеральных инновационных площадок рекомендуется осуществлять с помощью следующих инструментов:</a:t>
          </a:r>
          <a:endParaRPr lang="ru-RU"/>
        </a:p>
      </dgm:t>
    </dgm:pt>
    <dgm:pt modelId="{65DE9F8C-CD74-4289-908B-62C948232FA1}" type="parTrans" cxnId="{5EC5B749-29B0-4D52-BF24-7678DC1288EF}">
      <dgm:prSet/>
      <dgm:spPr/>
      <dgm:t>
        <a:bodyPr/>
        <a:lstStyle/>
        <a:p>
          <a:endParaRPr lang="ru-RU"/>
        </a:p>
      </dgm:t>
    </dgm:pt>
    <dgm:pt modelId="{2A902570-B11E-41AF-9123-BE661AAF8170}" type="sibTrans" cxnId="{5EC5B749-29B0-4D52-BF24-7678DC1288EF}">
      <dgm:prSet/>
      <dgm:spPr/>
      <dgm:t>
        <a:bodyPr/>
        <a:lstStyle/>
        <a:p>
          <a:endParaRPr lang="ru-RU"/>
        </a:p>
      </dgm:t>
    </dgm:pt>
    <dgm:pt modelId="{EE1FCE2B-21EC-4847-8FB0-312CF5F51944}">
      <dgm:prSet/>
      <dgm:spPr/>
      <dgm:t>
        <a:bodyPr/>
        <a:lstStyle/>
        <a:p>
          <a:pPr rtl="0"/>
          <a:r>
            <a:rPr lang="ru-RU" smtClean="0"/>
            <a:t>1. Размещение информации о результатах реализации инновационного образовательного проекта в ИС ФИП и на прочих сайтах образовательных организаций в сети Интернет.</a:t>
          </a:r>
          <a:endParaRPr lang="ru-RU"/>
        </a:p>
      </dgm:t>
    </dgm:pt>
    <dgm:pt modelId="{6D3A54B0-881C-4590-9E90-8BB4CEE81E57}" type="parTrans" cxnId="{41369729-2600-4642-9CEC-D42C09D685EA}">
      <dgm:prSet/>
      <dgm:spPr/>
      <dgm:t>
        <a:bodyPr/>
        <a:lstStyle/>
        <a:p>
          <a:endParaRPr lang="ru-RU"/>
        </a:p>
      </dgm:t>
    </dgm:pt>
    <dgm:pt modelId="{89DD2AE4-2FA1-47CC-B464-514141B02615}" type="sibTrans" cxnId="{41369729-2600-4642-9CEC-D42C09D685EA}">
      <dgm:prSet/>
      <dgm:spPr/>
      <dgm:t>
        <a:bodyPr/>
        <a:lstStyle/>
        <a:p>
          <a:endParaRPr lang="ru-RU"/>
        </a:p>
      </dgm:t>
    </dgm:pt>
    <dgm:pt modelId="{FBD13ACE-511D-4585-A269-980BBBEC3972}">
      <dgm:prSet/>
      <dgm:spPr/>
      <dgm:t>
        <a:bodyPr/>
        <a:lstStyle/>
        <a:p>
          <a:pPr rtl="0"/>
          <a:r>
            <a:rPr lang="ru-RU" dirty="0" smtClean="0"/>
            <a:t>2. Размещение информации об успешном опыте в работе методических сетей организаций, сетевых сообществах ФИП.</a:t>
          </a:r>
          <a:endParaRPr lang="ru-RU" dirty="0"/>
        </a:p>
      </dgm:t>
    </dgm:pt>
    <dgm:pt modelId="{1A2BA6D4-875A-4D0B-A9F3-A79FC5CA09E4}" type="parTrans" cxnId="{24B77C83-AF15-4E74-AA7F-21958CCB4A76}">
      <dgm:prSet/>
      <dgm:spPr/>
      <dgm:t>
        <a:bodyPr/>
        <a:lstStyle/>
        <a:p>
          <a:endParaRPr lang="ru-RU"/>
        </a:p>
      </dgm:t>
    </dgm:pt>
    <dgm:pt modelId="{216B96C8-93E2-4ABF-B516-325488D91A94}" type="sibTrans" cxnId="{24B77C83-AF15-4E74-AA7F-21958CCB4A76}">
      <dgm:prSet/>
      <dgm:spPr/>
      <dgm:t>
        <a:bodyPr/>
        <a:lstStyle/>
        <a:p>
          <a:endParaRPr lang="ru-RU"/>
        </a:p>
      </dgm:t>
    </dgm:pt>
    <dgm:pt modelId="{C4980CE4-EE0D-41D9-8C82-1C8AE0A05E30}">
      <dgm:prSet/>
      <dgm:spPr/>
      <dgm:t>
        <a:bodyPr/>
        <a:lstStyle/>
        <a:p>
          <a:pPr rtl="0"/>
          <a:r>
            <a:rPr lang="ru-RU" smtClean="0"/>
            <a:t>3. Презентация опыта деятельности ФИП и выступления на всероссийских, межрегиональных мероприятиях.</a:t>
          </a:r>
          <a:endParaRPr lang="ru-RU"/>
        </a:p>
      </dgm:t>
    </dgm:pt>
    <dgm:pt modelId="{CC1F7FA9-E2C8-4AEA-97F1-93BF3469FEF7}" type="parTrans" cxnId="{6D874636-B3C3-474D-A978-406CFF4EB9F9}">
      <dgm:prSet/>
      <dgm:spPr/>
      <dgm:t>
        <a:bodyPr/>
        <a:lstStyle/>
        <a:p>
          <a:endParaRPr lang="ru-RU"/>
        </a:p>
      </dgm:t>
    </dgm:pt>
    <dgm:pt modelId="{6247D298-3E96-4ADB-B625-560B6F0595DC}" type="sibTrans" cxnId="{6D874636-B3C3-474D-A978-406CFF4EB9F9}">
      <dgm:prSet/>
      <dgm:spPr/>
      <dgm:t>
        <a:bodyPr/>
        <a:lstStyle/>
        <a:p>
          <a:endParaRPr lang="ru-RU"/>
        </a:p>
      </dgm:t>
    </dgm:pt>
    <dgm:pt modelId="{901EDC95-37B4-41F4-81CA-C40D0B39CCD7}">
      <dgm:prSet/>
      <dgm:spPr/>
      <dgm:t>
        <a:bodyPr/>
        <a:lstStyle/>
        <a:p>
          <a:pPr rtl="0"/>
          <a:r>
            <a:rPr lang="ru-RU" smtClean="0"/>
            <a:t>4. Размещение информации и группах социальных сетей. </a:t>
          </a:r>
          <a:endParaRPr lang="ru-RU"/>
        </a:p>
      </dgm:t>
    </dgm:pt>
    <dgm:pt modelId="{99BDE6AF-8D4C-42CA-BD95-94689ADE19C3}" type="parTrans" cxnId="{01A6E026-33BE-4ADB-A608-BC741B0F3F02}">
      <dgm:prSet/>
      <dgm:spPr/>
      <dgm:t>
        <a:bodyPr/>
        <a:lstStyle/>
        <a:p>
          <a:endParaRPr lang="ru-RU"/>
        </a:p>
      </dgm:t>
    </dgm:pt>
    <dgm:pt modelId="{B695A792-6D4E-41F2-BE98-8CB2E08CAA96}" type="sibTrans" cxnId="{01A6E026-33BE-4ADB-A608-BC741B0F3F02}">
      <dgm:prSet/>
      <dgm:spPr/>
      <dgm:t>
        <a:bodyPr/>
        <a:lstStyle/>
        <a:p>
          <a:endParaRPr lang="ru-RU"/>
        </a:p>
      </dgm:t>
    </dgm:pt>
    <dgm:pt modelId="{2BB93538-F028-44E5-9CB6-1DD607A9DDC4}" type="pres">
      <dgm:prSet presAssocID="{4A1CE9F1-EB36-4CD1-AAC9-03C0DA9DB20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062CCFF-6CED-4D97-B3AD-C494BDC51DAE}" type="pres">
      <dgm:prSet presAssocID="{AB6033F3-489C-46C9-8B32-7CEBE64A5D7F}" presName="thickLine" presStyleLbl="alignNode1" presStyleIdx="0" presStyleCnt="1"/>
      <dgm:spPr/>
    </dgm:pt>
    <dgm:pt modelId="{4FB06538-F92B-40F6-952F-5DBCDA3F80D4}" type="pres">
      <dgm:prSet presAssocID="{AB6033F3-489C-46C9-8B32-7CEBE64A5D7F}" presName="horz1" presStyleCnt="0"/>
      <dgm:spPr/>
    </dgm:pt>
    <dgm:pt modelId="{5F923027-3028-4966-B575-A042D54137B2}" type="pres">
      <dgm:prSet presAssocID="{AB6033F3-489C-46C9-8B32-7CEBE64A5D7F}" presName="tx1" presStyleLbl="revTx" presStyleIdx="0" presStyleCnt="5"/>
      <dgm:spPr/>
      <dgm:t>
        <a:bodyPr/>
        <a:lstStyle/>
        <a:p>
          <a:endParaRPr lang="ru-RU"/>
        </a:p>
      </dgm:t>
    </dgm:pt>
    <dgm:pt modelId="{CC79AA17-5361-49DD-A3AE-92133B7A86C9}" type="pres">
      <dgm:prSet presAssocID="{AB6033F3-489C-46C9-8B32-7CEBE64A5D7F}" presName="vert1" presStyleCnt="0"/>
      <dgm:spPr/>
    </dgm:pt>
    <dgm:pt modelId="{AB91D859-9F53-4153-A789-D639D83C4F8C}" type="pres">
      <dgm:prSet presAssocID="{EE1FCE2B-21EC-4847-8FB0-312CF5F51944}" presName="vertSpace2a" presStyleCnt="0"/>
      <dgm:spPr/>
    </dgm:pt>
    <dgm:pt modelId="{A4E95E18-3D92-4A5A-BFCB-9F1B17499740}" type="pres">
      <dgm:prSet presAssocID="{EE1FCE2B-21EC-4847-8FB0-312CF5F51944}" presName="horz2" presStyleCnt="0"/>
      <dgm:spPr/>
    </dgm:pt>
    <dgm:pt modelId="{97DF8E23-71CC-41AB-B2EC-450EA29E92D7}" type="pres">
      <dgm:prSet presAssocID="{EE1FCE2B-21EC-4847-8FB0-312CF5F51944}" presName="horzSpace2" presStyleCnt="0"/>
      <dgm:spPr/>
    </dgm:pt>
    <dgm:pt modelId="{B9F13B9C-75FA-46A7-9282-49A9C1F944E2}" type="pres">
      <dgm:prSet presAssocID="{EE1FCE2B-21EC-4847-8FB0-312CF5F51944}" presName="tx2" presStyleLbl="revTx" presStyleIdx="1" presStyleCnt="5"/>
      <dgm:spPr/>
      <dgm:t>
        <a:bodyPr/>
        <a:lstStyle/>
        <a:p>
          <a:endParaRPr lang="ru-RU"/>
        </a:p>
      </dgm:t>
    </dgm:pt>
    <dgm:pt modelId="{803FA0A3-31EF-4B8F-86B9-9FD576E3ED6D}" type="pres">
      <dgm:prSet presAssocID="{EE1FCE2B-21EC-4847-8FB0-312CF5F51944}" presName="vert2" presStyleCnt="0"/>
      <dgm:spPr/>
    </dgm:pt>
    <dgm:pt modelId="{2CF8970C-AA4A-47FC-93E7-22A66E72E1D9}" type="pres">
      <dgm:prSet presAssocID="{EE1FCE2B-21EC-4847-8FB0-312CF5F51944}" presName="thinLine2b" presStyleLbl="callout" presStyleIdx="0" presStyleCnt="4"/>
      <dgm:spPr/>
    </dgm:pt>
    <dgm:pt modelId="{AF9DC71D-04E8-4BB3-B829-4DE36C1BE583}" type="pres">
      <dgm:prSet presAssocID="{EE1FCE2B-21EC-4847-8FB0-312CF5F51944}" presName="vertSpace2b" presStyleCnt="0"/>
      <dgm:spPr/>
    </dgm:pt>
    <dgm:pt modelId="{758158F3-2445-4D09-87E9-D3EECBE68A1B}" type="pres">
      <dgm:prSet presAssocID="{FBD13ACE-511D-4585-A269-980BBBEC3972}" presName="horz2" presStyleCnt="0"/>
      <dgm:spPr/>
    </dgm:pt>
    <dgm:pt modelId="{D6557E67-B8F9-487A-8270-51050D22158E}" type="pres">
      <dgm:prSet presAssocID="{FBD13ACE-511D-4585-A269-980BBBEC3972}" presName="horzSpace2" presStyleCnt="0"/>
      <dgm:spPr/>
    </dgm:pt>
    <dgm:pt modelId="{6AC3B8F2-142E-4672-BBF6-A5EBA7147BB9}" type="pres">
      <dgm:prSet presAssocID="{FBD13ACE-511D-4585-A269-980BBBEC3972}" presName="tx2" presStyleLbl="revTx" presStyleIdx="2" presStyleCnt="5"/>
      <dgm:spPr/>
      <dgm:t>
        <a:bodyPr/>
        <a:lstStyle/>
        <a:p>
          <a:endParaRPr lang="ru-RU"/>
        </a:p>
      </dgm:t>
    </dgm:pt>
    <dgm:pt modelId="{7278EEA9-290C-4007-894E-E81BBF1C1CF2}" type="pres">
      <dgm:prSet presAssocID="{FBD13ACE-511D-4585-A269-980BBBEC3972}" presName="vert2" presStyleCnt="0"/>
      <dgm:spPr/>
    </dgm:pt>
    <dgm:pt modelId="{3E45083E-5474-47E3-A62E-E5C3BB5686FB}" type="pres">
      <dgm:prSet presAssocID="{FBD13ACE-511D-4585-A269-980BBBEC3972}" presName="thinLine2b" presStyleLbl="callout" presStyleIdx="1" presStyleCnt="4"/>
      <dgm:spPr/>
    </dgm:pt>
    <dgm:pt modelId="{96ABC5A2-B557-4B24-B8F6-BCD89C595F8C}" type="pres">
      <dgm:prSet presAssocID="{FBD13ACE-511D-4585-A269-980BBBEC3972}" presName="vertSpace2b" presStyleCnt="0"/>
      <dgm:spPr/>
    </dgm:pt>
    <dgm:pt modelId="{B9223B32-F3A1-4344-A4FC-0BA658DE7E5F}" type="pres">
      <dgm:prSet presAssocID="{C4980CE4-EE0D-41D9-8C82-1C8AE0A05E30}" presName="horz2" presStyleCnt="0"/>
      <dgm:spPr/>
    </dgm:pt>
    <dgm:pt modelId="{1111C75D-9918-409F-87AE-6A43937E45A0}" type="pres">
      <dgm:prSet presAssocID="{C4980CE4-EE0D-41D9-8C82-1C8AE0A05E30}" presName="horzSpace2" presStyleCnt="0"/>
      <dgm:spPr/>
    </dgm:pt>
    <dgm:pt modelId="{45BB7663-305E-4C6B-9011-FFE0DE350F6D}" type="pres">
      <dgm:prSet presAssocID="{C4980CE4-EE0D-41D9-8C82-1C8AE0A05E30}" presName="tx2" presStyleLbl="revTx" presStyleIdx="3" presStyleCnt="5"/>
      <dgm:spPr/>
      <dgm:t>
        <a:bodyPr/>
        <a:lstStyle/>
        <a:p>
          <a:endParaRPr lang="ru-RU"/>
        </a:p>
      </dgm:t>
    </dgm:pt>
    <dgm:pt modelId="{D2F71F17-8534-414B-86C9-2ABAC496F99F}" type="pres">
      <dgm:prSet presAssocID="{C4980CE4-EE0D-41D9-8C82-1C8AE0A05E30}" presName="vert2" presStyleCnt="0"/>
      <dgm:spPr/>
    </dgm:pt>
    <dgm:pt modelId="{13F63530-FFF7-4DE3-8D85-7E4598167439}" type="pres">
      <dgm:prSet presAssocID="{C4980CE4-EE0D-41D9-8C82-1C8AE0A05E30}" presName="thinLine2b" presStyleLbl="callout" presStyleIdx="2" presStyleCnt="4"/>
      <dgm:spPr/>
    </dgm:pt>
    <dgm:pt modelId="{B544C800-896A-4E06-9816-01FAD5C0AACA}" type="pres">
      <dgm:prSet presAssocID="{C4980CE4-EE0D-41D9-8C82-1C8AE0A05E30}" presName="vertSpace2b" presStyleCnt="0"/>
      <dgm:spPr/>
    </dgm:pt>
    <dgm:pt modelId="{A87E23D0-5BF9-4C46-935F-31A6069C7420}" type="pres">
      <dgm:prSet presAssocID="{901EDC95-37B4-41F4-81CA-C40D0B39CCD7}" presName="horz2" presStyleCnt="0"/>
      <dgm:spPr/>
    </dgm:pt>
    <dgm:pt modelId="{AC6F8973-FF66-43C8-AEDF-9C292C0F03E8}" type="pres">
      <dgm:prSet presAssocID="{901EDC95-37B4-41F4-81CA-C40D0B39CCD7}" presName="horzSpace2" presStyleCnt="0"/>
      <dgm:spPr/>
    </dgm:pt>
    <dgm:pt modelId="{79CA13F2-02AB-4FC0-AA28-C1015D9DD552}" type="pres">
      <dgm:prSet presAssocID="{901EDC95-37B4-41F4-81CA-C40D0B39CCD7}" presName="tx2" presStyleLbl="revTx" presStyleIdx="4" presStyleCnt="5"/>
      <dgm:spPr/>
      <dgm:t>
        <a:bodyPr/>
        <a:lstStyle/>
        <a:p>
          <a:endParaRPr lang="ru-RU"/>
        </a:p>
      </dgm:t>
    </dgm:pt>
    <dgm:pt modelId="{5F463BB9-E263-4E1C-B842-7A7E58B53057}" type="pres">
      <dgm:prSet presAssocID="{901EDC95-37B4-41F4-81CA-C40D0B39CCD7}" presName="vert2" presStyleCnt="0"/>
      <dgm:spPr/>
    </dgm:pt>
    <dgm:pt modelId="{8FDFBE50-FBB9-4B3E-8F4B-305EF9677B9D}" type="pres">
      <dgm:prSet presAssocID="{901EDC95-37B4-41F4-81CA-C40D0B39CCD7}" presName="thinLine2b" presStyleLbl="callout" presStyleIdx="3" presStyleCnt="4"/>
      <dgm:spPr/>
    </dgm:pt>
    <dgm:pt modelId="{1615C972-3283-4F1E-812B-9C915E219764}" type="pres">
      <dgm:prSet presAssocID="{901EDC95-37B4-41F4-81CA-C40D0B39CCD7}" presName="vertSpace2b" presStyleCnt="0"/>
      <dgm:spPr/>
    </dgm:pt>
  </dgm:ptLst>
  <dgm:cxnLst>
    <dgm:cxn modelId="{5EC5B749-29B0-4D52-BF24-7678DC1288EF}" srcId="{4A1CE9F1-EB36-4CD1-AAC9-03C0DA9DB205}" destId="{AB6033F3-489C-46C9-8B32-7CEBE64A5D7F}" srcOrd="0" destOrd="0" parTransId="{65DE9F8C-CD74-4289-908B-62C948232FA1}" sibTransId="{2A902570-B11E-41AF-9123-BE661AAF8170}"/>
    <dgm:cxn modelId="{53416B6A-A337-4BB7-B1F6-D34CE5F9F179}" type="presOf" srcId="{EE1FCE2B-21EC-4847-8FB0-312CF5F51944}" destId="{B9F13B9C-75FA-46A7-9282-49A9C1F944E2}" srcOrd="0" destOrd="0" presId="urn:microsoft.com/office/officeart/2008/layout/LinedList"/>
    <dgm:cxn modelId="{1BFB8483-1151-4DB6-8E19-303A412E1113}" type="presOf" srcId="{C4980CE4-EE0D-41D9-8C82-1C8AE0A05E30}" destId="{45BB7663-305E-4C6B-9011-FFE0DE350F6D}" srcOrd="0" destOrd="0" presId="urn:microsoft.com/office/officeart/2008/layout/LinedList"/>
    <dgm:cxn modelId="{6D874636-B3C3-474D-A978-406CFF4EB9F9}" srcId="{AB6033F3-489C-46C9-8B32-7CEBE64A5D7F}" destId="{C4980CE4-EE0D-41D9-8C82-1C8AE0A05E30}" srcOrd="2" destOrd="0" parTransId="{CC1F7FA9-E2C8-4AEA-97F1-93BF3469FEF7}" sibTransId="{6247D298-3E96-4ADB-B625-560B6F0595DC}"/>
    <dgm:cxn modelId="{1725C2B3-204B-4BB8-8B9E-64B563DBA5EF}" type="presOf" srcId="{AB6033F3-489C-46C9-8B32-7CEBE64A5D7F}" destId="{5F923027-3028-4966-B575-A042D54137B2}" srcOrd="0" destOrd="0" presId="urn:microsoft.com/office/officeart/2008/layout/LinedList"/>
    <dgm:cxn modelId="{1BDACC4E-22CC-406E-A590-7155B55BC12D}" type="presOf" srcId="{4A1CE9F1-EB36-4CD1-AAC9-03C0DA9DB205}" destId="{2BB93538-F028-44E5-9CB6-1DD607A9DDC4}" srcOrd="0" destOrd="0" presId="urn:microsoft.com/office/officeart/2008/layout/LinedList"/>
    <dgm:cxn modelId="{95C525F5-75DE-4E51-9A9C-2BC1338D314E}" type="presOf" srcId="{901EDC95-37B4-41F4-81CA-C40D0B39CCD7}" destId="{79CA13F2-02AB-4FC0-AA28-C1015D9DD552}" srcOrd="0" destOrd="0" presId="urn:microsoft.com/office/officeart/2008/layout/LinedList"/>
    <dgm:cxn modelId="{24B77C83-AF15-4E74-AA7F-21958CCB4A76}" srcId="{AB6033F3-489C-46C9-8B32-7CEBE64A5D7F}" destId="{FBD13ACE-511D-4585-A269-980BBBEC3972}" srcOrd="1" destOrd="0" parTransId="{1A2BA6D4-875A-4D0B-A9F3-A79FC5CA09E4}" sibTransId="{216B96C8-93E2-4ABF-B516-325488D91A94}"/>
    <dgm:cxn modelId="{5D7E193E-B25E-482A-BADA-72E0B9BF81B1}" type="presOf" srcId="{FBD13ACE-511D-4585-A269-980BBBEC3972}" destId="{6AC3B8F2-142E-4672-BBF6-A5EBA7147BB9}" srcOrd="0" destOrd="0" presId="urn:microsoft.com/office/officeart/2008/layout/LinedList"/>
    <dgm:cxn modelId="{01A6E026-33BE-4ADB-A608-BC741B0F3F02}" srcId="{AB6033F3-489C-46C9-8B32-7CEBE64A5D7F}" destId="{901EDC95-37B4-41F4-81CA-C40D0B39CCD7}" srcOrd="3" destOrd="0" parTransId="{99BDE6AF-8D4C-42CA-BD95-94689ADE19C3}" sibTransId="{B695A792-6D4E-41F2-BE98-8CB2E08CAA96}"/>
    <dgm:cxn modelId="{41369729-2600-4642-9CEC-D42C09D685EA}" srcId="{AB6033F3-489C-46C9-8B32-7CEBE64A5D7F}" destId="{EE1FCE2B-21EC-4847-8FB0-312CF5F51944}" srcOrd="0" destOrd="0" parTransId="{6D3A54B0-881C-4590-9E90-8BB4CEE81E57}" sibTransId="{89DD2AE4-2FA1-47CC-B464-514141B02615}"/>
    <dgm:cxn modelId="{58C7922F-A163-4941-A552-6366BF955AA3}" type="presParOf" srcId="{2BB93538-F028-44E5-9CB6-1DD607A9DDC4}" destId="{2062CCFF-6CED-4D97-B3AD-C494BDC51DAE}" srcOrd="0" destOrd="0" presId="urn:microsoft.com/office/officeart/2008/layout/LinedList"/>
    <dgm:cxn modelId="{4B94C694-1ADE-478C-BFC0-E2789020B8DA}" type="presParOf" srcId="{2BB93538-F028-44E5-9CB6-1DD607A9DDC4}" destId="{4FB06538-F92B-40F6-952F-5DBCDA3F80D4}" srcOrd="1" destOrd="0" presId="urn:microsoft.com/office/officeart/2008/layout/LinedList"/>
    <dgm:cxn modelId="{1622BEBF-F150-4288-9EB8-DB8FB4C476DC}" type="presParOf" srcId="{4FB06538-F92B-40F6-952F-5DBCDA3F80D4}" destId="{5F923027-3028-4966-B575-A042D54137B2}" srcOrd="0" destOrd="0" presId="urn:microsoft.com/office/officeart/2008/layout/LinedList"/>
    <dgm:cxn modelId="{EA512D8A-0E33-4DAE-9B9F-F50157E69CB2}" type="presParOf" srcId="{4FB06538-F92B-40F6-952F-5DBCDA3F80D4}" destId="{CC79AA17-5361-49DD-A3AE-92133B7A86C9}" srcOrd="1" destOrd="0" presId="urn:microsoft.com/office/officeart/2008/layout/LinedList"/>
    <dgm:cxn modelId="{18EC75CC-34A1-419E-8B4F-85716833DC3D}" type="presParOf" srcId="{CC79AA17-5361-49DD-A3AE-92133B7A86C9}" destId="{AB91D859-9F53-4153-A789-D639D83C4F8C}" srcOrd="0" destOrd="0" presId="urn:microsoft.com/office/officeart/2008/layout/LinedList"/>
    <dgm:cxn modelId="{B65A106C-40D5-4B0F-84A2-FB5D1751CD3B}" type="presParOf" srcId="{CC79AA17-5361-49DD-A3AE-92133B7A86C9}" destId="{A4E95E18-3D92-4A5A-BFCB-9F1B17499740}" srcOrd="1" destOrd="0" presId="urn:microsoft.com/office/officeart/2008/layout/LinedList"/>
    <dgm:cxn modelId="{18EFDC79-6C93-4A8F-922A-AB57D6069ADA}" type="presParOf" srcId="{A4E95E18-3D92-4A5A-BFCB-9F1B17499740}" destId="{97DF8E23-71CC-41AB-B2EC-450EA29E92D7}" srcOrd="0" destOrd="0" presId="urn:microsoft.com/office/officeart/2008/layout/LinedList"/>
    <dgm:cxn modelId="{98D6CF0D-816F-475C-A33B-7612BDF80057}" type="presParOf" srcId="{A4E95E18-3D92-4A5A-BFCB-9F1B17499740}" destId="{B9F13B9C-75FA-46A7-9282-49A9C1F944E2}" srcOrd="1" destOrd="0" presId="urn:microsoft.com/office/officeart/2008/layout/LinedList"/>
    <dgm:cxn modelId="{F722BE27-C2F0-4253-96DC-724B45CC3ED0}" type="presParOf" srcId="{A4E95E18-3D92-4A5A-BFCB-9F1B17499740}" destId="{803FA0A3-31EF-4B8F-86B9-9FD576E3ED6D}" srcOrd="2" destOrd="0" presId="urn:microsoft.com/office/officeart/2008/layout/LinedList"/>
    <dgm:cxn modelId="{82158A4D-1878-4D9D-860E-9C01B1A37B1F}" type="presParOf" srcId="{CC79AA17-5361-49DD-A3AE-92133B7A86C9}" destId="{2CF8970C-AA4A-47FC-93E7-22A66E72E1D9}" srcOrd="2" destOrd="0" presId="urn:microsoft.com/office/officeart/2008/layout/LinedList"/>
    <dgm:cxn modelId="{35743C39-D746-4D7C-B13E-C4732C8EDA1A}" type="presParOf" srcId="{CC79AA17-5361-49DD-A3AE-92133B7A86C9}" destId="{AF9DC71D-04E8-4BB3-B829-4DE36C1BE583}" srcOrd="3" destOrd="0" presId="urn:microsoft.com/office/officeart/2008/layout/LinedList"/>
    <dgm:cxn modelId="{B40D870E-0C69-4E91-A1FA-B75DE70AD424}" type="presParOf" srcId="{CC79AA17-5361-49DD-A3AE-92133B7A86C9}" destId="{758158F3-2445-4D09-87E9-D3EECBE68A1B}" srcOrd="4" destOrd="0" presId="urn:microsoft.com/office/officeart/2008/layout/LinedList"/>
    <dgm:cxn modelId="{2F2045D3-AC7D-4505-AE5E-5022EC3D1E8A}" type="presParOf" srcId="{758158F3-2445-4D09-87E9-D3EECBE68A1B}" destId="{D6557E67-B8F9-487A-8270-51050D22158E}" srcOrd="0" destOrd="0" presId="urn:microsoft.com/office/officeart/2008/layout/LinedList"/>
    <dgm:cxn modelId="{B4B2EFAB-EEAC-422E-AEBC-DFD833641F4B}" type="presParOf" srcId="{758158F3-2445-4D09-87E9-D3EECBE68A1B}" destId="{6AC3B8F2-142E-4672-BBF6-A5EBA7147BB9}" srcOrd="1" destOrd="0" presId="urn:microsoft.com/office/officeart/2008/layout/LinedList"/>
    <dgm:cxn modelId="{509C3C65-0D22-483A-8B69-CE8A79441026}" type="presParOf" srcId="{758158F3-2445-4D09-87E9-D3EECBE68A1B}" destId="{7278EEA9-290C-4007-894E-E81BBF1C1CF2}" srcOrd="2" destOrd="0" presId="urn:microsoft.com/office/officeart/2008/layout/LinedList"/>
    <dgm:cxn modelId="{AE417EBB-3339-4F3E-B6CC-0F6C763BBC49}" type="presParOf" srcId="{CC79AA17-5361-49DD-A3AE-92133B7A86C9}" destId="{3E45083E-5474-47E3-A62E-E5C3BB5686FB}" srcOrd="5" destOrd="0" presId="urn:microsoft.com/office/officeart/2008/layout/LinedList"/>
    <dgm:cxn modelId="{36AEA71C-2870-4B83-9E29-B51E7F4133EA}" type="presParOf" srcId="{CC79AA17-5361-49DD-A3AE-92133B7A86C9}" destId="{96ABC5A2-B557-4B24-B8F6-BCD89C595F8C}" srcOrd="6" destOrd="0" presId="urn:microsoft.com/office/officeart/2008/layout/LinedList"/>
    <dgm:cxn modelId="{68AF276D-EB9F-4C9C-B46D-A28939DC6204}" type="presParOf" srcId="{CC79AA17-5361-49DD-A3AE-92133B7A86C9}" destId="{B9223B32-F3A1-4344-A4FC-0BA658DE7E5F}" srcOrd="7" destOrd="0" presId="urn:microsoft.com/office/officeart/2008/layout/LinedList"/>
    <dgm:cxn modelId="{3FFF5C44-A44F-478A-8243-C874583CEDB3}" type="presParOf" srcId="{B9223B32-F3A1-4344-A4FC-0BA658DE7E5F}" destId="{1111C75D-9918-409F-87AE-6A43937E45A0}" srcOrd="0" destOrd="0" presId="urn:microsoft.com/office/officeart/2008/layout/LinedList"/>
    <dgm:cxn modelId="{67E7336E-D953-4B43-9F83-FD7C22FF3893}" type="presParOf" srcId="{B9223B32-F3A1-4344-A4FC-0BA658DE7E5F}" destId="{45BB7663-305E-4C6B-9011-FFE0DE350F6D}" srcOrd="1" destOrd="0" presId="urn:microsoft.com/office/officeart/2008/layout/LinedList"/>
    <dgm:cxn modelId="{2D77BE69-C456-4B90-BBAD-6D99A52D1B9D}" type="presParOf" srcId="{B9223B32-F3A1-4344-A4FC-0BA658DE7E5F}" destId="{D2F71F17-8534-414B-86C9-2ABAC496F99F}" srcOrd="2" destOrd="0" presId="urn:microsoft.com/office/officeart/2008/layout/LinedList"/>
    <dgm:cxn modelId="{71D61807-D435-4B63-BCA8-B12DBDDD1634}" type="presParOf" srcId="{CC79AA17-5361-49DD-A3AE-92133B7A86C9}" destId="{13F63530-FFF7-4DE3-8D85-7E4598167439}" srcOrd="8" destOrd="0" presId="urn:microsoft.com/office/officeart/2008/layout/LinedList"/>
    <dgm:cxn modelId="{B8792243-5816-4DB6-927A-22F53B95AD9D}" type="presParOf" srcId="{CC79AA17-5361-49DD-A3AE-92133B7A86C9}" destId="{B544C800-896A-4E06-9816-01FAD5C0AACA}" srcOrd="9" destOrd="0" presId="urn:microsoft.com/office/officeart/2008/layout/LinedList"/>
    <dgm:cxn modelId="{5F985FC2-4AFC-495B-B11F-9D7031E96C2D}" type="presParOf" srcId="{CC79AA17-5361-49DD-A3AE-92133B7A86C9}" destId="{A87E23D0-5BF9-4C46-935F-31A6069C7420}" srcOrd="10" destOrd="0" presId="urn:microsoft.com/office/officeart/2008/layout/LinedList"/>
    <dgm:cxn modelId="{A93E24AC-BB75-42FB-B994-50A36664DF9C}" type="presParOf" srcId="{A87E23D0-5BF9-4C46-935F-31A6069C7420}" destId="{AC6F8973-FF66-43C8-AEDF-9C292C0F03E8}" srcOrd="0" destOrd="0" presId="urn:microsoft.com/office/officeart/2008/layout/LinedList"/>
    <dgm:cxn modelId="{C6A8F549-0BC2-4263-A66F-B07CBFCB0D47}" type="presParOf" srcId="{A87E23D0-5BF9-4C46-935F-31A6069C7420}" destId="{79CA13F2-02AB-4FC0-AA28-C1015D9DD552}" srcOrd="1" destOrd="0" presId="urn:microsoft.com/office/officeart/2008/layout/LinedList"/>
    <dgm:cxn modelId="{BF6B6E67-0C02-452D-8E9F-84CB9F34EB27}" type="presParOf" srcId="{A87E23D0-5BF9-4C46-935F-31A6069C7420}" destId="{5F463BB9-E263-4E1C-B842-7A7E58B53057}" srcOrd="2" destOrd="0" presId="urn:microsoft.com/office/officeart/2008/layout/LinedList"/>
    <dgm:cxn modelId="{2D93D335-C722-4F4E-A3A8-BEF33B4C7D94}" type="presParOf" srcId="{CC79AA17-5361-49DD-A3AE-92133B7A86C9}" destId="{8FDFBE50-FBB9-4B3E-8F4B-305EF9677B9D}" srcOrd="11" destOrd="0" presId="urn:microsoft.com/office/officeart/2008/layout/LinedList"/>
    <dgm:cxn modelId="{88D7BA40-7069-4790-908B-9808F0FEF05B}" type="presParOf" srcId="{CC79AA17-5361-49DD-A3AE-92133B7A86C9}" destId="{1615C972-3283-4F1E-812B-9C915E21976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EB7D1-9642-4863-BE06-4DD733D2BF61}">
      <dsp:nvSpPr>
        <dsp:cNvPr id="0" name=""/>
        <dsp:cNvSpPr/>
      </dsp:nvSpPr>
      <dsp:spPr>
        <a:xfrm>
          <a:off x="-6246973" y="-955652"/>
          <a:ext cx="7436030" cy="7436030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381C3-1651-4DC5-9679-58C67DF4E54E}">
      <dsp:nvSpPr>
        <dsp:cNvPr id="0" name=""/>
        <dsp:cNvSpPr/>
      </dsp:nvSpPr>
      <dsp:spPr>
        <a:xfrm>
          <a:off x="442724" y="155394"/>
          <a:ext cx="8689246" cy="8527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1. Техническая и консультационная поддержка ФИП и организаций-соискателей, подавших заявки на конкурс на получение статуса ФИП посредством сопровождения информационной системы для  информационной, организационной и экспертной поддержки деятельности сети ФИП(на сайте </a:t>
          </a:r>
          <a:r>
            <a:rPr lang="en-US" sz="1200" kern="1200" dirty="0" smtClean="0"/>
            <a:t>http</a:t>
          </a:r>
          <a:r>
            <a:rPr lang="ru-RU" sz="1200" kern="1200" dirty="0" smtClean="0"/>
            <a:t>://</a:t>
          </a:r>
          <a:r>
            <a:rPr lang="en-US" sz="1200" kern="1200" dirty="0" err="1" smtClean="0"/>
            <a:t>fip</a:t>
          </a:r>
          <a:r>
            <a:rPr lang="ru-RU" sz="1200" kern="1200" dirty="0" smtClean="0"/>
            <a:t>.</a:t>
          </a:r>
          <a:r>
            <a:rPr lang="en-US" sz="1200" kern="1200" dirty="0" err="1" smtClean="0"/>
            <a:t>kpmo</a:t>
          </a:r>
          <a:r>
            <a:rPr lang="ru-RU" sz="1200" kern="1200" dirty="0" smtClean="0"/>
            <a:t>.</a:t>
          </a:r>
          <a:r>
            <a:rPr lang="en-US" sz="1200" kern="1200" dirty="0" err="1" smtClean="0"/>
            <a:t>ru</a:t>
          </a:r>
          <a:r>
            <a:rPr lang="ru-RU" sz="1200" kern="1200" dirty="0" smtClean="0"/>
            <a:t>) (далее – ИС ФИП) и проведения дистанционных семинаров</a:t>
          </a:r>
          <a:endParaRPr lang="ru-RU" sz="1200" kern="1200" dirty="0"/>
        </a:p>
      </dsp:txBody>
      <dsp:txXfrm>
        <a:off x="442724" y="155394"/>
        <a:ext cx="8689246" cy="852717"/>
      </dsp:txXfrm>
    </dsp:sp>
    <dsp:sp modelId="{970E5384-FFD1-49DF-8175-8B8C66F1EB07}">
      <dsp:nvSpPr>
        <dsp:cNvPr id="0" name=""/>
        <dsp:cNvSpPr/>
      </dsp:nvSpPr>
      <dsp:spPr>
        <a:xfrm>
          <a:off x="79197" y="218226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B4A6A5-F84A-409F-A0CC-DB8B514846D0}">
      <dsp:nvSpPr>
        <dsp:cNvPr id="0" name=""/>
        <dsp:cNvSpPr/>
      </dsp:nvSpPr>
      <dsp:spPr>
        <a:xfrm>
          <a:off x="921165" y="1252030"/>
          <a:ext cx="8210805" cy="4041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2. Организация проведения экспертизы организаций-соискателей, подавших заявки на конкурс на получение статуса ФИП</a:t>
          </a:r>
          <a:endParaRPr lang="ru-RU" sz="1200" kern="1200"/>
        </a:p>
      </dsp:txBody>
      <dsp:txXfrm>
        <a:off x="921165" y="1252030"/>
        <a:ext cx="8210805" cy="404154"/>
      </dsp:txXfrm>
    </dsp:sp>
    <dsp:sp modelId="{AC45BFAF-D527-4BC3-A704-B36EB73F6E68}">
      <dsp:nvSpPr>
        <dsp:cNvPr id="0" name=""/>
        <dsp:cNvSpPr/>
      </dsp:nvSpPr>
      <dsp:spPr>
        <a:xfrm>
          <a:off x="557638" y="1090580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0A2FF60-1EB2-4417-8AB8-996196D755AD}">
      <dsp:nvSpPr>
        <dsp:cNvPr id="0" name=""/>
        <dsp:cNvSpPr/>
      </dsp:nvSpPr>
      <dsp:spPr>
        <a:xfrm>
          <a:off x="1139944" y="2160239"/>
          <a:ext cx="7992026" cy="332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 Организация проведения экспертизы годовых отчетов федеральных инновационных площадок</a:t>
          </a:r>
          <a:endParaRPr lang="ru-RU" sz="1200" kern="1200"/>
        </a:p>
      </dsp:txBody>
      <dsp:txXfrm>
        <a:off x="1139944" y="2160239"/>
        <a:ext cx="7992026" cy="332443"/>
      </dsp:txXfrm>
    </dsp:sp>
    <dsp:sp modelId="{7126E616-F59D-4EFE-9DF8-EE1CC7131F86}">
      <dsp:nvSpPr>
        <dsp:cNvPr id="0" name=""/>
        <dsp:cNvSpPr/>
      </dsp:nvSpPr>
      <dsp:spPr>
        <a:xfrm>
          <a:off x="776417" y="1962934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ABB80E-DE57-4B53-9323-C1219D1BC7C7}">
      <dsp:nvSpPr>
        <dsp:cNvPr id="0" name=""/>
        <dsp:cNvSpPr/>
      </dsp:nvSpPr>
      <dsp:spPr>
        <a:xfrm>
          <a:off x="1139944" y="2796124"/>
          <a:ext cx="7992026" cy="8042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4. Проведение анализа эффективных моделей осуществления инновационной деятельности в системе образования и практик ФИП, в том числе по итогам экспертизы годовых  отчетов ФИП 2018 года, разработка предложений и рекомендаций по распространению и внедрению лучших практик ФИП в системе образования по каждому уровню образования</a:t>
          </a:r>
          <a:endParaRPr lang="ru-RU" sz="1200" kern="1200" dirty="0"/>
        </a:p>
      </dsp:txBody>
      <dsp:txXfrm>
        <a:off x="1139944" y="2796124"/>
        <a:ext cx="7992026" cy="804278"/>
      </dsp:txXfrm>
    </dsp:sp>
    <dsp:sp modelId="{021F514D-3506-4AE0-AE67-D31384968507}">
      <dsp:nvSpPr>
        <dsp:cNvPr id="0" name=""/>
        <dsp:cNvSpPr/>
      </dsp:nvSpPr>
      <dsp:spPr>
        <a:xfrm>
          <a:off x="776417" y="2834736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8C09396-5738-4472-B8DB-59123D4BD1C4}">
      <dsp:nvSpPr>
        <dsp:cNvPr id="0" name=""/>
        <dsp:cNvSpPr/>
      </dsp:nvSpPr>
      <dsp:spPr>
        <a:xfrm>
          <a:off x="921165" y="3779795"/>
          <a:ext cx="8210805" cy="581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5. Актуализация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</a:r>
          <a:endParaRPr lang="ru-RU" sz="1200" kern="1200"/>
        </a:p>
      </dsp:txBody>
      <dsp:txXfrm>
        <a:off x="921165" y="3779795"/>
        <a:ext cx="8210805" cy="581643"/>
      </dsp:txXfrm>
    </dsp:sp>
    <dsp:sp modelId="{C758E7F8-C7FC-4686-9BDF-0ABD45AADCFC}">
      <dsp:nvSpPr>
        <dsp:cNvPr id="0" name=""/>
        <dsp:cNvSpPr/>
      </dsp:nvSpPr>
      <dsp:spPr>
        <a:xfrm>
          <a:off x="557638" y="3707090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B9DD61-9F55-4D76-93F3-FAFC57B25432}">
      <dsp:nvSpPr>
        <dsp:cNvPr id="0" name=""/>
        <dsp:cNvSpPr/>
      </dsp:nvSpPr>
      <dsp:spPr>
        <a:xfrm>
          <a:off x="442724" y="4652149"/>
          <a:ext cx="8689246" cy="581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1679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6. Распространение эффективных моделей и успешных практик федеральных инновационных площадок</a:t>
          </a:r>
          <a:endParaRPr lang="ru-RU" sz="1200" kern="1200"/>
        </a:p>
      </dsp:txBody>
      <dsp:txXfrm>
        <a:off x="442724" y="4652149"/>
        <a:ext cx="8689246" cy="581643"/>
      </dsp:txXfrm>
    </dsp:sp>
    <dsp:sp modelId="{C5DBF99B-7103-48FB-A9C6-7F2724A5B69B}">
      <dsp:nvSpPr>
        <dsp:cNvPr id="0" name=""/>
        <dsp:cNvSpPr/>
      </dsp:nvSpPr>
      <dsp:spPr>
        <a:xfrm>
          <a:off x="79197" y="4579444"/>
          <a:ext cx="727053" cy="727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22E01-BED6-4933-B959-B96114BF5722}">
      <dsp:nvSpPr>
        <dsp:cNvPr id="0" name=""/>
        <dsp:cNvSpPr/>
      </dsp:nvSpPr>
      <dsp:spPr>
        <a:xfrm>
          <a:off x="0" y="14447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размещение, настройка и обеспечение функционирования ИС ФИП</a:t>
          </a:r>
          <a:endParaRPr lang="ru-RU" sz="1500" kern="1200"/>
        </a:p>
      </dsp:txBody>
      <dsp:txXfrm>
        <a:off x="0" y="14447"/>
        <a:ext cx="2925324" cy="1755195"/>
      </dsp:txXfrm>
    </dsp:sp>
    <dsp:sp modelId="{C72C6A4F-8E3A-4ADD-B322-9B66105FCD1D}">
      <dsp:nvSpPr>
        <dsp:cNvPr id="0" name=""/>
        <dsp:cNvSpPr/>
      </dsp:nvSpPr>
      <dsp:spPr>
        <a:xfrm>
          <a:off x="3217857" y="14447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осуществление работ, связанных с обеспечением непрерывности и восстановлением исходного состояния, в случае отказов и поломок программно-аппаратной инфраструктуры ИС ФИП</a:t>
          </a:r>
          <a:endParaRPr lang="ru-RU" sz="1500" kern="1200"/>
        </a:p>
      </dsp:txBody>
      <dsp:txXfrm>
        <a:off x="3217857" y="14447"/>
        <a:ext cx="2925324" cy="1755195"/>
      </dsp:txXfrm>
    </dsp:sp>
    <dsp:sp modelId="{9A9B6D70-52BB-41F5-B949-0070436A6DBD}">
      <dsp:nvSpPr>
        <dsp:cNvPr id="0" name=""/>
        <dsp:cNvSpPr/>
      </dsp:nvSpPr>
      <dsp:spPr>
        <a:xfrm>
          <a:off x="6435715" y="14447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выполнение регламентных работ и иных работ, связанных с обслуживанием (обновлением) ИС ФИП</a:t>
          </a:r>
          <a:endParaRPr lang="ru-RU" sz="1500" kern="1200" dirty="0"/>
        </a:p>
      </dsp:txBody>
      <dsp:txXfrm>
        <a:off x="6435715" y="14447"/>
        <a:ext cx="2925324" cy="1755195"/>
      </dsp:txXfrm>
    </dsp:sp>
    <dsp:sp modelId="{F18C4B59-281E-49A9-A775-4DCE4F878302}">
      <dsp:nvSpPr>
        <dsp:cNvPr id="0" name=""/>
        <dsp:cNvSpPr/>
      </dsp:nvSpPr>
      <dsp:spPr>
        <a:xfrm>
          <a:off x="0" y="2062175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осуществление администрирования СУБД ИС ФИП</a:t>
          </a:r>
          <a:endParaRPr lang="ru-RU" sz="1500" kern="1200"/>
        </a:p>
      </dsp:txBody>
      <dsp:txXfrm>
        <a:off x="0" y="2062175"/>
        <a:ext cx="2925324" cy="1755195"/>
      </dsp:txXfrm>
    </dsp:sp>
    <dsp:sp modelId="{BEC558AA-4F37-43BC-BD89-3FDC85FFA15B}">
      <dsp:nvSpPr>
        <dsp:cNvPr id="0" name=""/>
        <dsp:cNvSpPr/>
      </dsp:nvSpPr>
      <dsp:spPr>
        <a:xfrm>
          <a:off x="3217857" y="2062175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назначение прав доступа различным группам пользователей</a:t>
          </a:r>
          <a:endParaRPr lang="ru-RU" sz="1500" kern="1200"/>
        </a:p>
      </dsp:txBody>
      <dsp:txXfrm>
        <a:off x="3217857" y="2062175"/>
        <a:ext cx="2925324" cy="1755195"/>
      </dsp:txXfrm>
    </dsp:sp>
    <dsp:sp modelId="{73FD19C4-3EA5-451A-93BF-52ABC24C2D52}">
      <dsp:nvSpPr>
        <dsp:cNvPr id="0" name=""/>
        <dsp:cNvSpPr/>
      </dsp:nvSpPr>
      <dsp:spPr>
        <a:xfrm>
          <a:off x="6435715" y="2062175"/>
          <a:ext cx="2925324" cy="17551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устранение возникающих инцидентов и проблем пользователей системы</a:t>
          </a:r>
          <a:endParaRPr lang="ru-RU" sz="1500" kern="1200"/>
        </a:p>
      </dsp:txBody>
      <dsp:txXfrm>
        <a:off x="6435715" y="2062175"/>
        <a:ext cx="2925324" cy="17551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72E1F-4BBA-4D62-9B8F-8A30F40CA2DD}">
      <dsp:nvSpPr>
        <dsp:cNvPr id="0" name=""/>
        <dsp:cNvSpPr/>
      </dsp:nvSpPr>
      <dsp:spPr>
        <a:xfrm>
          <a:off x="0" y="0"/>
          <a:ext cx="76328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A36A4-6E6E-4CE6-A8C1-89DB1829C660}">
      <dsp:nvSpPr>
        <dsp:cNvPr id="0" name=""/>
        <dsp:cNvSpPr/>
      </dsp:nvSpPr>
      <dsp:spPr>
        <a:xfrm>
          <a:off x="0" y="0"/>
          <a:ext cx="7632848" cy="34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/>
            <a:t>своевременный просмотр материалов заявок</a:t>
          </a:r>
          <a:endParaRPr lang="ru-RU" sz="1500" kern="1200" dirty="0"/>
        </a:p>
      </dsp:txBody>
      <dsp:txXfrm>
        <a:off x="0" y="0"/>
        <a:ext cx="7632848" cy="341985"/>
      </dsp:txXfrm>
    </dsp:sp>
    <dsp:sp modelId="{4E03C39D-7A94-4394-B8C4-F9E050AA95CA}">
      <dsp:nvSpPr>
        <dsp:cNvPr id="0" name=""/>
        <dsp:cNvSpPr/>
      </dsp:nvSpPr>
      <dsp:spPr>
        <a:xfrm>
          <a:off x="0" y="341985"/>
          <a:ext cx="76328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006C6-2150-437A-A736-3E7EA1558411}">
      <dsp:nvSpPr>
        <dsp:cNvPr id="0" name=""/>
        <dsp:cNvSpPr/>
      </dsp:nvSpPr>
      <dsp:spPr>
        <a:xfrm>
          <a:off x="0" y="341985"/>
          <a:ext cx="7632848" cy="34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/>
            <a:t>своевременный просмотр материалов отчетов ФИП</a:t>
          </a:r>
          <a:endParaRPr lang="ru-RU" sz="1500" kern="1200" dirty="0"/>
        </a:p>
      </dsp:txBody>
      <dsp:txXfrm>
        <a:off x="0" y="341985"/>
        <a:ext cx="7632848" cy="341985"/>
      </dsp:txXfrm>
    </dsp:sp>
    <dsp:sp modelId="{DCF68785-ABE9-4DAF-B49C-01D5982073C0}">
      <dsp:nvSpPr>
        <dsp:cNvPr id="0" name=""/>
        <dsp:cNvSpPr/>
      </dsp:nvSpPr>
      <dsp:spPr>
        <a:xfrm>
          <a:off x="0" y="683970"/>
          <a:ext cx="76328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06C6D-5E47-4DA4-B582-05CD8DF287A1}">
      <dsp:nvSpPr>
        <dsp:cNvPr id="0" name=""/>
        <dsp:cNvSpPr/>
      </dsp:nvSpPr>
      <dsp:spPr>
        <a:xfrm>
          <a:off x="0" y="683970"/>
          <a:ext cx="7632848" cy="34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/>
            <a:t>обеспечение проведения процедуры голосования членами Комиссии</a:t>
          </a:r>
          <a:endParaRPr lang="ru-RU" sz="1500" kern="1200" dirty="0"/>
        </a:p>
      </dsp:txBody>
      <dsp:txXfrm>
        <a:off x="0" y="683970"/>
        <a:ext cx="7632848" cy="341985"/>
      </dsp:txXfrm>
    </dsp:sp>
    <dsp:sp modelId="{9EB48C47-7947-4426-9CF0-77A3AEE59644}">
      <dsp:nvSpPr>
        <dsp:cNvPr id="0" name=""/>
        <dsp:cNvSpPr/>
      </dsp:nvSpPr>
      <dsp:spPr>
        <a:xfrm>
          <a:off x="0" y="1025955"/>
          <a:ext cx="76328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93EDC-3D78-4127-BADF-880B0A419049}">
      <dsp:nvSpPr>
        <dsp:cNvPr id="0" name=""/>
        <dsp:cNvSpPr/>
      </dsp:nvSpPr>
      <dsp:spPr>
        <a:xfrm>
          <a:off x="0" y="1025955"/>
          <a:ext cx="7632848" cy="34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/>
            <a:t>взаимодействие со Службой технической поддержки ИС ФИП</a:t>
          </a:r>
          <a:endParaRPr lang="ru-RU" sz="1500" kern="1200" dirty="0"/>
        </a:p>
      </dsp:txBody>
      <dsp:txXfrm>
        <a:off x="0" y="1025955"/>
        <a:ext cx="7632848" cy="3419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11080-BD1E-47A7-AA1D-FADAED4B23D1}">
      <dsp:nvSpPr>
        <dsp:cNvPr id="0" name=""/>
        <dsp:cNvSpPr/>
      </dsp:nvSpPr>
      <dsp:spPr>
        <a:xfrm>
          <a:off x="0" y="0"/>
          <a:ext cx="8778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A84D7-7365-45A6-AA94-F7F5F99AE4EB}">
      <dsp:nvSpPr>
        <dsp:cNvPr id="0" name=""/>
        <dsp:cNvSpPr/>
      </dsp:nvSpPr>
      <dsp:spPr>
        <a:xfrm>
          <a:off x="0" y="0"/>
          <a:ext cx="1755636" cy="311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Типовые рекомендации включают:</a:t>
          </a:r>
          <a:endParaRPr lang="ru-RU" sz="1900" kern="1200" dirty="0"/>
        </a:p>
      </dsp:txBody>
      <dsp:txXfrm>
        <a:off x="0" y="0"/>
        <a:ext cx="1755636" cy="3117255"/>
      </dsp:txXfrm>
    </dsp:sp>
    <dsp:sp modelId="{F8E878A5-3EB3-4D2D-A9EC-B9B411B73D7D}">
      <dsp:nvSpPr>
        <dsp:cNvPr id="0" name=""/>
        <dsp:cNvSpPr/>
      </dsp:nvSpPr>
      <dsp:spPr>
        <a:xfrm>
          <a:off x="1887308" y="18436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нормативную и правовую основу создания и деятельности ФИП,</a:t>
          </a:r>
          <a:endParaRPr lang="ru-RU" sz="1300" kern="1200" dirty="0"/>
        </a:p>
      </dsp:txBody>
      <dsp:txXfrm>
        <a:off x="1887308" y="18436"/>
        <a:ext cx="6890871" cy="368728"/>
      </dsp:txXfrm>
    </dsp:sp>
    <dsp:sp modelId="{B6BD0C7B-BA9E-4297-8F30-54CD577A2465}">
      <dsp:nvSpPr>
        <dsp:cNvPr id="0" name=""/>
        <dsp:cNvSpPr/>
      </dsp:nvSpPr>
      <dsp:spPr>
        <a:xfrm>
          <a:off x="1755635" y="387164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3D04E-F8A8-46E7-A4A6-8FE8EF774C0E}">
      <dsp:nvSpPr>
        <dsp:cNvPr id="0" name=""/>
        <dsp:cNvSpPr/>
      </dsp:nvSpPr>
      <dsp:spPr>
        <a:xfrm>
          <a:off x="1887308" y="405600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цели создания и основные направления деятельности федеральных инновационных площадок,</a:t>
          </a:r>
          <a:endParaRPr lang="ru-RU" sz="1300" kern="1200" dirty="0"/>
        </a:p>
      </dsp:txBody>
      <dsp:txXfrm>
        <a:off x="1887308" y="405600"/>
        <a:ext cx="6890871" cy="368728"/>
      </dsp:txXfrm>
    </dsp:sp>
    <dsp:sp modelId="{FAB9AD1B-550B-416B-9B6B-A895D28195E9}">
      <dsp:nvSpPr>
        <dsp:cNvPr id="0" name=""/>
        <dsp:cNvSpPr/>
      </dsp:nvSpPr>
      <dsp:spPr>
        <a:xfrm>
          <a:off x="1755635" y="774328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4AA5C-4E8A-4CC6-BC2F-1D1C2BB1A0E5}">
      <dsp:nvSpPr>
        <dsp:cNvPr id="0" name=""/>
        <dsp:cNvSpPr/>
      </dsp:nvSpPr>
      <dsp:spPr>
        <a:xfrm>
          <a:off x="1887308" y="792765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обеспечение деятельности федеральных инновационных площадок,</a:t>
          </a:r>
          <a:endParaRPr lang="ru-RU" sz="1300" kern="1200" dirty="0"/>
        </a:p>
      </dsp:txBody>
      <dsp:txXfrm>
        <a:off x="1887308" y="792765"/>
        <a:ext cx="6890871" cy="368728"/>
      </dsp:txXfrm>
    </dsp:sp>
    <dsp:sp modelId="{78363047-F1AD-4DC8-9079-6100BBB47E27}">
      <dsp:nvSpPr>
        <dsp:cNvPr id="0" name=""/>
        <dsp:cNvSpPr/>
      </dsp:nvSpPr>
      <dsp:spPr>
        <a:xfrm>
          <a:off x="1755635" y="1161493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6A661-F479-4C94-92E3-38E63AE4E243}">
      <dsp:nvSpPr>
        <dsp:cNvPr id="0" name=""/>
        <dsp:cNvSpPr/>
      </dsp:nvSpPr>
      <dsp:spPr>
        <a:xfrm>
          <a:off x="1887308" y="1179929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сопровождение деятельности федеральных инновационных площадок,</a:t>
          </a:r>
          <a:endParaRPr lang="ru-RU" sz="1300" kern="1200" dirty="0"/>
        </a:p>
      </dsp:txBody>
      <dsp:txXfrm>
        <a:off x="1887308" y="1179929"/>
        <a:ext cx="6890871" cy="368728"/>
      </dsp:txXfrm>
    </dsp:sp>
    <dsp:sp modelId="{99EE562D-A088-466C-86B6-0EF4363AAABE}">
      <dsp:nvSpPr>
        <dsp:cNvPr id="0" name=""/>
        <dsp:cNvSpPr/>
      </dsp:nvSpPr>
      <dsp:spPr>
        <a:xfrm>
          <a:off x="1755635" y="1548657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4741A-3CDE-4537-B7AC-4DDC040CFC5B}">
      <dsp:nvSpPr>
        <dsp:cNvPr id="0" name=""/>
        <dsp:cNvSpPr/>
      </dsp:nvSpPr>
      <dsp:spPr>
        <a:xfrm>
          <a:off x="1887308" y="1567094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управление деятельностью сети федеральных инновационных площадок,</a:t>
          </a:r>
          <a:endParaRPr lang="ru-RU" sz="1300" kern="1200" dirty="0"/>
        </a:p>
      </dsp:txBody>
      <dsp:txXfrm>
        <a:off x="1887308" y="1567094"/>
        <a:ext cx="6890871" cy="368728"/>
      </dsp:txXfrm>
    </dsp:sp>
    <dsp:sp modelId="{CDCBAD13-8A88-4780-9AB0-E3389725EE01}">
      <dsp:nvSpPr>
        <dsp:cNvPr id="0" name=""/>
        <dsp:cNvSpPr/>
      </dsp:nvSpPr>
      <dsp:spPr>
        <a:xfrm>
          <a:off x="1755635" y="1935822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22B50-D0B2-4A0E-8B28-D094F41D2C3A}">
      <dsp:nvSpPr>
        <dsp:cNvPr id="0" name=""/>
        <dsp:cNvSpPr/>
      </dsp:nvSpPr>
      <dsp:spPr>
        <a:xfrm>
          <a:off x="1887308" y="1954258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порядок присвоения статуса федеральной инновационной площадки,</a:t>
          </a:r>
          <a:endParaRPr lang="ru-RU" sz="1300" kern="1200" dirty="0"/>
        </a:p>
      </dsp:txBody>
      <dsp:txXfrm>
        <a:off x="1887308" y="1954258"/>
        <a:ext cx="6890871" cy="368728"/>
      </dsp:txXfrm>
    </dsp:sp>
    <dsp:sp modelId="{C1DCAB71-16FD-4DD7-AB56-A3F1F2CA73AC}">
      <dsp:nvSpPr>
        <dsp:cNvPr id="0" name=""/>
        <dsp:cNvSpPr/>
      </dsp:nvSpPr>
      <dsp:spPr>
        <a:xfrm>
          <a:off x="1755635" y="2322986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B4B8D-7336-407E-AB3F-F90BB18BFDFF}">
      <dsp:nvSpPr>
        <dsp:cNvPr id="0" name=""/>
        <dsp:cNvSpPr/>
      </dsp:nvSpPr>
      <dsp:spPr>
        <a:xfrm>
          <a:off x="1887308" y="2341423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порядок продления и прекращения действия статуса федеральной инновационной площадки,</a:t>
          </a:r>
          <a:endParaRPr lang="ru-RU" sz="1300" kern="1200" dirty="0"/>
        </a:p>
      </dsp:txBody>
      <dsp:txXfrm>
        <a:off x="1887308" y="2341423"/>
        <a:ext cx="6890871" cy="368728"/>
      </dsp:txXfrm>
    </dsp:sp>
    <dsp:sp modelId="{07F3F34B-DD46-4312-A0E6-0BDCB6918483}">
      <dsp:nvSpPr>
        <dsp:cNvPr id="0" name=""/>
        <dsp:cNvSpPr/>
      </dsp:nvSpPr>
      <dsp:spPr>
        <a:xfrm>
          <a:off x="1755635" y="2710151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66577-8262-4A0E-BDD3-7E25054F39BB}">
      <dsp:nvSpPr>
        <dsp:cNvPr id="0" name=""/>
        <dsp:cNvSpPr/>
      </dsp:nvSpPr>
      <dsp:spPr>
        <a:xfrm>
          <a:off x="1887308" y="2728587"/>
          <a:ext cx="6890871" cy="36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деятельность федеральных инновационных площадок.</a:t>
          </a:r>
          <a:endParaRPr lang="ru-RU" sz="1300" kern="1200" dirty="0"/>
        </a:p>
      </dsp:txBody>
      <dsp:txXfrm>
        <a:off x="1887308" y="2728587"/>
        <a:ext cx="6890871" cy="368728"/>
      </dsp:txXfrm>
    </dsp:sp>
    <dsp:sp modelId="{CAC782BD-3472-42F9-94E7-825B48A3261D}">
      <dsp:nvSpPr>
        <dsp:cNvPr id="0" name=""/>
        <dsp:cNvSpPr/>
      </dsp:nvSpPr>
      <dsp:spPr>
        <a:xfrm>
          <a:off x="1755635" y="3097315"/>
          <a:ext cx="7022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6D87B-B6C5-43B0-947E-1AF9C39E202A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C610B-4DEB-41A7-9210-383A4710B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4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7A6B-2ED6-49F5-9CC1-A1E5BC87BD9E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B26CE-A937-4BC8-A533-0EBC7B910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564904"/>
            <a:ext cx="84201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034928"/>
            <a:ext cx="8420100" cy="16038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 rot="16200000">
            <a:off x="4803313" y="3209096"/>
            <a:ext cx="404663" cy="6893145"/>
            <a:chOff x="-3168487" y="512676"/>
            <a:chExt cx="1151247" cy="324036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3231" y="476672"/>
            <a:ext cx="2302693" cy="17521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0C0D-2015-4C49-A21F-BB27E9FCCD50}" type="datetime1">
              <a:rPr lang="ru-RU" smtClean="0"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0C0D-2015-4C49-A21F-BB27E9FCCD50}" type="datetime1">
              <a:rPr lang="ru-RU" smtClean="0"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0552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44035" y="112474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144034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0551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367517" y="1124746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591000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590999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367516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56423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0DA5-EE53-484A-897A-0B6453532D06}" type="datetime1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9D21-88BF-477C-BEFD-EC21A2C4BB61}" type="datetime1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E779-350B-4B50-8578-B1D4D5D73501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F8D3-B88E-42CB-ADAD-8030D5A208CA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50875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46D9-38D8-45AA-85B8-842B7492DF2B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46D9-38D8-45AA-85B8-842B7492DF2B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63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680B-55A5-43BF-B00F-B233327B2CF1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356778" cy="149382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833320" y="0"/>
            <a:ext cx="18002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DC16-E81D-4232-9A72-F5AD80C0B259}" type="datetime1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DC16-E81D-4232-9A72-F5AD80C0B259}" type="datetime1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5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18D8-1989-4123-A709-989CCC094F2F}" type="datetime1">
              <a:rPr lang="ru-RU" smtClean="0"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0C54-9706-415F-A0D1-4BFDCCBF6A54}" type="datetime1">
              <a:rPr lang="ru-RU" smtClean="0"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0C54-9706-415F-A0D1-4BFDCCBF6A54}" type="datetime1">
              <a:rPr lang="ru-RU" smtClean="0"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531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839014" y="165752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839013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5530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2496" y="165752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285979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85978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062495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49011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C2D3-C25C-4A70-A19C-5EBA0555A0C7}" type="datetime1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3478" y="6356353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1" y="258076"/>
            <a:ext cx="344487" cy="6463402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10" y="274638"/>
            <a:ext cx="1442090" cy="1095378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1" r:id="rId6"/>
    <p:sldLayoutId id="2147483653" r:id="rId7"/>
    <p:sldLayoutId id="2147483654" r:id="rId8"/>
    <p:sldLayoutId id="2147483663" r:id="rId9"/>
    <p:sldLayoutId id="2147483655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395" rtl="0" eaLnBrk="1" latinLnBrk="0" hangingPunct="1">
        <a:spcBef>
          <a:spcPct val="0"/>
        </a:spcBef>
        <a:buNone/>
        <a:defRPr sz="2800" kern="1200">
          <a:solidFill>
            <a:srgbClr val="29A9E3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8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5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42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39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ercont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fip.kpmo.ru/webina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grul.nalog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support@fip.expert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hyperlink" Target="mailto:support@fip.exper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https://fip.kpmo.ru/img/foto/UFO/9.jpg" TargetMode="External"/><Relationship Id="rId7" Type="http://schemas.openxmlformats.org/officeDocument/2006/relationships/image" Target="https://fip.kpmo.ru/img/foto/UFO/2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https://fip.kpmo.ru/img/foto/UFO/3.jpg" TargetMode="External"/><Relationship Id="rId4" Type="http://schemas.openxmlformats.org/officeDocument/2006/relationships/image" Target="../media/image65.jpeg"/><Relationship Id="rId9" Type="http://schemas.openxmlformats.org/officeDocument/2006/relationships/image" Target="https://fip.kpmo.ru/img/foto/UFO/7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https://fip.kpmo.ru/img/foto/SKFO/0.jpg" TargetMode="External"/><Relationship Id="rId7" Type="http://schemas.openxmlformats.org/officeDocument/2006/relationships/image" Target="https://fip.kpmo.ru/img/foto/SKFO/4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https://fip.kpmo.ru/img/foto/SKFO/11.jpg" TargetMode="External"/><Relationship Id="rId4" Type="http://schemas.openxmlformats.org/officeDocument/2006/relationships/image" Target="../media/image69.jpeg"/><Relationship Id="rId9" Type="http://schemas.openxmlformats.org/officeDocument/2006/relationships/image" Target="https://fip.kpmo.ru/img/foto/SKFO/8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https://fip.kpmo.ru/img/foto/DFO/8.JPG" TargetMode="External"/><Relationship Id="rId7" Type="http://schemas.openxmlformats.org/officeDocument/2006/relationships/image" Target="https://fip.kpmo.ru/img/foto/DFO/3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https://fip.kpmo.ru/img/foto/DFO/12.JPG" TargetMode="External"/><Relationship Id="rId4" Type="http://schemas.openxmlformats.org/officeDocument/2006/relationships/image" Target="../media/image73.jpeg"/><Relationship Id="rId9" Type="http://schemas.openxmlformats.org/officeDocument/2006/relationships/image" Target="https://fip.kpmo.ru/img/foto/DFO/2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https://fip.kpmo.ru/img/foto/CFO/19.jpg" TargetMode="External"/><Relationship Id="rId7" Type="http://schemas.openxmlformats.org/officeDocument/2006/relationships/image" Target="https://fip.kpmo.ru/img/foto/CFO/15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https://fip.kpmo.ru/img/foto/CFO/10.JPG" TargetMode="Externa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https://fip.kpmo.ru/img/foto/SFO/1.JPG" TargetMode="External"/><Relationship Id="rId7" Type="http://schemas.openxmlformats.org/officeDocument/2006/relationships/image" Target="https://fip.kpmo.ru/img/foto/SFO/9.jpg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https://fip.kpmo.ru/img/foto/SFO/2.JPG" TargetMode="External"/><Relationship Id="rId4" Type="http://schemas.openxmlformats.org/officeDocument/2006/relationships/image" Target="../media/image81.jpeg"/><Relationship Id="rId9" Type="http://schemas.openxmlformats.org/officeDocument/2006/relationships/image" Target="https://fip.kpmo.ru/img/foto/SFO/7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https://fip.kpmo.ru/img/foto/SZFO/6.JPG" TargetMode="External"/><Relationship Id="rId7" Type="http://schemas.openxmlformats.org/officeDocument/2006/relationships/image" Target="https://fip.kpmo.ru/img/foto/SZFO/11.JPG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https://fip.kpmo.ru/img/foto/SZFO/9.JPG" TargetMode="External"/><Relationship Id="rId4" Type="http://schemas.openxmlformats.org/officeDocument/2006/relationships/image" Target="../media/image85.jpeg"/><Relationship Id="rId9" Type="http://schemas.openxmlformats.org/officeDocument/2006/relationships/image" Target="https://fip.kpmo.ru/img/foto/SZFO/3.JPG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https://fip.kpmo.ru/img/foto/YFO/2.JPG" TargetMode="External"/><Relationship Id="rId7" Type="http://schemas.openxmlformats.org/officeDocument/2006/relationships/image" Target="https://fip.kpmo.ru/img/foto/YFO/9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https://fip.kpmo.ru/img/foto/YFO/3.JPG" TargetMode="Externa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mailto:support@fip.expert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856644"/>
            <a:ext cx="8420100" cy="147002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26089"/>
                </a:solidFill>
              </a:rPr>
              <a:t>«Экспертно-аналитическое и организационно-методическое сопровождение развития инновационной инфраструктуры в системе образования (федеральных инновационных площадок) в 2018 году», проводимому в рамках мероприятия «Реализация механизмов оценки и обеспечения качества образования в соответствии с государственными образовательными стандартами» направления (подпрограммы) «Совершенствование управления системой образования» государственной программы Российской Федерации «Развитие образования»,  в соответствии с решением Координационного совета Министерства образования и науки Российской Федерации по рассмотрению проектов, направленных на реализацию мероприятий в области образования</a:t>
            </a:r>
            <a:br>
              <a:rPr lang="ru-RU" sz="1600" b="1" dirty="0">
                <a:solidFill>
                  <a:srgbClr val="026089"/>
                </a:solidFill>
              </a:rPr>
            </a:br>
            <a:r>
              <a:rPr lang="ru-RU" sz="1600" b="1" dirty="0">
                <a:solidFill>
                  <a:srgbClr val="026089"/>
                </a:solidFill>
              </a:rPr>
              <a:t>(протокол от «18» декабря 2017 года № КСГПРО-РО-1)</a:t>
            </a:r>
            <a:endParaRPr lang="ru-RU" sz="1600" dirty="0">
              <a:solidFill>
                <a:srgbClr val="02608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4273" y="5123921"/>
            <a:ext cx="8420100" cy="11854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Ф-54-18 ГК от 10.05.2018 № </a:t>
            </a:r>
            <a:r>
              <a:rPr lang="ru-RU" dirty="0" smtClean="0">
                <a:solidFill>
                  <a:schemeClr val="tx1"/>
                </a:solidFill>
              </a:rPr>
              <a:t>02.048.11.0003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Исполнитель: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«Верконт Сервис»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485901" y="6525343"/>
            <a:ext cx="7067500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Верконт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Сервис»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|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2"/>
              </a:rPr>
              <a:t>www.vercont.ru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noProof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+7 (495) 504-47-77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19717" y="1576195"/>
            <a:ext cx="8290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Актуализация методических рекомендаций по подготовке заявок и оформлению отчетов ФИП и руководства для различных категорий пользователей информационной системой: администратор, руководитель федеральной инновационной площадки, эксперт, посетитель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02-549 на наши 131,132, 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4" y="2708920"/>
            <a:ext cx="2138669" cy="303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02-679 на наше 305 от 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13" y="2773449"/>
            <a:ext cx="2194515" cy="31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письмо 02-688 на наше 354 от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53" y="2836905"/>
            <a:ext cx="2175149" cy="30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02-7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87" y="2935081"/>
            <a:ext cx="2214732" cy="287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13240" y="5694347"/>
            <a:ext cx="2300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a typeface="Times New Roman" panose="02020603050405020304" pitchFamily="18" charset="0"/>
              </a:rPr>
              <a:t>Согласование Заказчиком Актуализированного руководства пользователей ФИП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67890" y="5792414"/>
            <a:ext cx="2300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Согласование Заказчиком Актуализированных методических рекомендаций по оформлению отчетов ФИП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72876" y="5815836"/>
            <a:ext cx="2300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Согласование Заказчиком Актуализированных методических рекомендаций по подготовке заявок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2959" y="5661248"/>
            <a:ext cx="2300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/>
              <a:t>Подтверждение предоставления Заказчиком исходных редакций методических рекомендаций и руководства пользователей ИС ФИП</a:t>
            </a:r>
          </a:p>
        </p:txBody>
      </p:sp>
    </p:spTree>
    <p:extLst>
      <p:ext uri="{BB962C8B-B14F-4D97-AF65-F5344CB8AC3E}">
        <p14:creationId xmlns:p14="http://schemas.microsoft.com/office/powerpoint/2010/main" val="32323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412776"/>
            <a:ext cx="8915400" cy="3886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/>
              <a:t>График </a:t>
            </a:r>
            <a:r>
              <a:rPr lang="ru-RU" sz="2000" dirty="0"/>
              <a:t>проведения дистанционных семинаров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162494"/>
              </p:ext>
            </p:extLst>
          </p:nvPr>
        </p:nvGraphicFramePr>
        <p:xfrm>
          <a:off x="3584847" y="1844824"/>
          <a:ext cx="6192689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039"/>
                <a:gridCol w="3922035"/>
                <a:gridCol w="1032115"/>
                <a:gridCol w="89450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 проведения мероприятия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проведения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 начала проведения семинара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Развитие инновационной инфраструктуры системы образования: опыт, стратегические ориентиры, организационно-методическое сопровождение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17.08.2018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Организация и сопровождение деятельности федеральных инновационных площадок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17.08.2018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13.00-16.33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Цифровая образовательная среда и информационные технологии в образовании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21.08.2018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Развитие сети образовательных организаций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24.08.2018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10.00-13.00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Новые организационно-экономические, общественные механизмы управления образованием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28.08.2018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Эффективные технологии сопровождения развития личности (иная инновационная деятельность в сфере образования)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07.09.2018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10.00-13.46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Новые методики подготовки, переподготовки, повышения квалификации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14.09.2018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Новое качество содержания образования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21.09.2018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Новая технологическая среда общего образования 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28.09.2018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10.00-13.04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Механизмы вовлечения обучающихся в социальную практику, принятие решений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05.10.2018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Новое содержание образования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12.10.2018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10.00-12.15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Лучшие модели и успешные практики деятельности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19.10.2018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10.00-12.00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/>
          <a:stretch>
            <a:fillRect/>
          </a:stretch>
        </p:blipFill>
        <p:spPr bwMode="auto">
          <a:xfrm>
            <a:off x="495300" y="2124309"/>
            <a:ext cx="2897463" cy="385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5300" y="5719239"/>
            <a:ext cx="26575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Согласование программ дистанционных семинаров и графика проведения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94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556792"/>
            <a:ext cx="8915400" cy="38863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000" dirty="0"/>
              <a:t>Оповещение по электронной почте руководителей образовательных организаций и экспертов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170" name="Picture 2" descr="О проведении дистанционных семинаров_Страница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945429"/>
            <a:ext cx="2212632" cy="313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О проведении дистанционных семинаров_Страница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5" y="1914959"/>
            <a:ext cx="2235719" cy="31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О проведении дистанционных семинаров_Страница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92" y="1854083"/>
            <a:ext cx="2283518" cy="323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О проведении дистанционных семинаров_Страница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18" y="1814167"/>
            <a:ext cx="2327982" cy="328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1617" y="5358950"/>
            <a:ext cx="6894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Письмо о проведении дистанционного </a:t>
            </a:r>
            <a:r>
              <a:rPr lang="ru-RU" dirty="0" smtClean="0">
                <a:ea typeface="Calibri" panose="020F0502020204030204" pitchFamily="34" charset="0"/>
              </a:rPr>
              <a:t>семинара было направлено </a:t>
            </a:r>
          </a:p>
          <a:p>
            <a:pPr algn="ctr"/>
            <a:r>
              <a:rPr lang="ru-RU" dirty="0" smtClean="0">
                <a:ea typeface="Calibri" panose="020F0502020204030204" pitchFamily="34" charset="0"/>
              </a:rPr>
              <a:t>на </a:t>
            </a:r>
            <a:r>
              <a:rPr lang="ru-RU" dirty="0" smtClean="0"/>
              <a:t>3380 </a:t>
            </a:r>
            <a:r>
              <a:rPr lang="ru-RU" dirty="0"/>
              <a:t>адресов организаций</a:t>
            </a:r>
            <a:r>
              <a:rPr lang="ru-RU" dirty="0" smtClean="0"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6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556792"/>
            <a:ext cx="8915400" cy="388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Размещение оповещения о проведении дистанционных семинаров в ИС 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194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20512" r="17308" b="18518"/>
          <a:stretch>
            <a:fillRect/>
          </a:stretch>
        </p:blipFill>
        <p:spPr bwMode="auto">
          <a:xfrm>
            <a:off x="2144688" y="2204864"/>
            <a:ext cx="5744254" cy="29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556792"/>
            <a:ext cx="8915400" cy="388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/>
              <a:t>Размещение в информационной системе ФИП программы семинаров и раздаточных материалов по лучшим моделям осуществления инновационной деятельности организациями в системе образования и успешным практикам ФИП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13904" r="19391" b="25943"/>
          <a:stretch>
            <a:fillRect/>
          </a:stretch>
        </p:blipFill>
        <p:spPr bwMode="auto">
          <a:xfrm>
            <a:off x="776536" y="2548946"/>
            <a:ext cx="4438876" cy="2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13960" r="18466" b="11966"/>
          <a:stretch>
            <a:fillRect/>
          </a:stretch>
        </p:blipFill>
        <p:spPr bwMode="auto">
          <a:xfrm>
            <a:off x="5308469" y="2518935"/>
            <a:ext cx="3965011" cy="263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1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28800"/>
            <a:ext cx="8915400" cy="388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/>
              <a:t>Для трансляции семинаров была разработана </a:t>
            </a:r>
            <a:r>
              <a:rPr lang="ru-RU" sz="1600" dirty="0" smtClean="0"/>
              <a:t>площадка  </a:t>
            </a:r>
            <a:r>
              <a:rPr lang="ru-RU" sz="1600" u="sng" dirty="0" smtClean="0">
                <a:hlinkClick r:id="rId2"/>
              </a:rPr>
              <a:t>https</a:t>
            </a:r>
            <a:r>
              <a:rPr lang="ru-RU" sz="1600" u="sng" dirty="0">
                <a:hlinkClick r:id="rId2"/>
              </a:rPr>
              <a:t>://fip.kpmo.ru/webinar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4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3129" r="22066" b="9033"/>
          <a:stretch>
            <a:fillRect/>
          </a:stretch>
        </p:blipFill>
        <p:spPr bwMode="auto">
          <a:xfrm>
            <a:off x="704528" y="2258882"/>
            <a:ext cx="4506730" cy="34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t="12881" r="21872" b="8765"/>
          <a:stretch>
            <a:fillRect/>
          </a:stretch>
        </p:blipFill>
        <p:spPr bwMode="auto">
          <a:xfrm>
            <a:off x="5246151" y="2258882"/>
            <a:ext cx="4429665" cy="340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64568" y="1628800"/>
            <a:ext cx="8640960" cy="388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Было проведено </a:t>
            </a:r>
            <a:r>
              <a:rPr lang="ru-RU" sz="2400" b="1" i="1" dirty="0" smtClean="0">
                <a:solidFill>
                  <a:srgbClr val="00B050"/>
                </a:solidFill>
              </a:rPr>
              <a:t>12</a:t>
            </a:r>
            <a:r>
              <a:rPr lang="ru-RU" sz="1800" dirty="0" smtClean="0"/>
              <a:t> дистанционных  </a:t>
            </a:r>
            <a:r>
              <a:rPr lang="ru-RU" sz="1800" dirty="0"/>
              <a:t>семинаров, </a:t>
            </a:r>
            <a:r>
              <a:rPr lang="ru-RU" sz="2400" b="1" i="1" dirty="0">
                <a:solidFill>
                  <a:srgbClr val="00B050"/>
                </a:solidFill>
              </a:rPr>
              <a:t>1843</a:t>
            </a:r>
            <a:r>
              <a:rPr lang="ru-RU" sz="1800" dirty="0"/>
              <a:t> участника из </a:t>
            </a:r>
            <a:r>
              <a:rPr lang="ru-RU" sz="2400" b="1" i="1" dirty="0">
                <a:solidFill>
                  <a:srgbClr val="00B050"/>
                </a:solidFill>
              </a:rPr>
              <a:t>67 </a:t>
            </a:r>
            <a:r>
              <a:rPr lang="ru-RU" sz="1800" dirty="0"/>
              <a:t>субъектов</a:t>
            </a:r>
            <a:endParaRPr lang="ru-RU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/>
          </a:p>
        </p:txBody>
      </p:sp>
      <p:pic>
        <p:nvPicPr>
          <p:cNvPr id="112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17249" r="12247" b="25246"/>
          <a:stretch>
            <a:fillRect/>
          </a:stretch>
        </p:blipFill>
        <p:spPr bwMode="auto">
          <a:xfrm>
            <a:off x="511324" y="2200945"/>
            <a:ext cx="4591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14236" r="12411" b="32924"/>
          <a:stretch>
            <a:fillRect/>
          </a:stretch>
        </p:blipFill>
        <p:spPr bwMode="auto">
          <a:xfrm>
            <a:off x="5325803" y="2281894"/>
            <a:ext cx="4552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14932" r="20630" b="18575"/>
          <a:stretch>
            <a:fillRect/>
          </a:stretch>
        </p:blipFill>
        <p:spPr bwMode="auto">
          <a:xfrm>
            <a:off x="632521" y="4226814"/>
            <a:ext cx="3816424" cy="242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13106" r="21153" b="20341"/>
          <a:stretch>
            <a:fillRect/>
          </a:stretch>
        </p:blipFill>
        <p:spPr bwMode="auto">
          <a:xfrm>
            <a:off x="5323370" y="4124995"/>
            <a:ext cx="38481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900" dirty="0"/>
              <a:t>I.2. Консультационная поддержка организаций-соискателей,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подавших </a:t>
            </a:r>
            <a:r>
              <a:rPr lang="ru-RU" sz="1900" dirty="0"/>
              <a:t>заявки на конкурс на получение статуса ФИП, </a:t>
            </a:r>
            <a:r>
              <a:rPr lang="ru-RU" sz="1900" dirty="0" smtClean="0"/>
              <a:t>и </a:t>
            </a:r>
            <a:r>
              <a:rPr lang="ru-RU" sz="1900" dirty="0"/>
              <a:t>действующих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ФИП </a:t>
            </a:r>
            <a:r>
              <a:rPr lang="ru-RU" sz="1900" dirty="0"/>
              <a:t>через проведение дистанционных семинаров (мастер-классов)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64568" y="1628800"/>
            <a:ext cx="8106902" cy="388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Типовые рекомендации на основе вопросов, заданных представителями ФИП и организаций-соискателей, подавших заявки на конкурс на получение статуса ФИП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99936685"/>
              </p:ext>
            </p:extLst>
          </p:nvPr>
        </p:nvGraphicFramePr>
        <p:xfrm>
          <a:off x="782935" y="3140968"/>
          <a:ext cx="8778180" cy="311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704528" y="2564904"/>
            <a:ext cx="9066212" cy="1846659"/>
            <a:chOff x="0" y="0"/>
            <a:chExt cx="1755636" cy="184665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755636" cy="18466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0" y="0"/>
              <a:ext cx="1755636" cy="1846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Рекомендации разработаны в соответствии с требованиями законодательства Российской Федерации, нормативных и правовых актов Министерства</a:t>
              </a:r>
              <a:endParaRPr lang="ru-RU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04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8"/>
          <a:stretch/>
        </p:blipFill>
        <p:spPr>
          <a:xfrm>
            <a:off x="344489" y="2004582"/>
            <a:ext cx="9561512" cy="4828180"/>
          </a:xfrm>
          <a:prstGeom prst="rect">
            <a:avLst/>
          </a:prstGeom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44488" y="2004582"/>
            <a:ext cx="9534266" cy="48281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2012" y="1543937"/>
            <a:ext cx="8915400" cy="460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Отбор </a:t>
            </a:r>
            <a:r>
              <a:rPr lang="ru-RU" sz="2400" dirty="0" smtClean="0"/>
              <a:t>экспертов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2289" name="Picture 1" descr="02-769 на наши 519 и 520 от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2060848"/>
            <a:ext cx="3240360" cy="458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506766" y="1900558"/>
            <a:ext cx="8915400" cy="460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Отобрано </a:t>
            </a:r>
            <a:r>
              <a:rPr lang="ru-RU" b="1" i="1" dirty="0" smtClean="0">
                <a:solidFill>
                  <a:srgbClr val="00B050"/>
                </a:solidFill>
              </a:rPr>
              <a:t>20</a:t>
            </a:r>
            <a:r>
              <a:rPr lang="ru-RU" sz="2000" dirty="0" smtClean="0"/>
              <a:t> экспертов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для  экспертизы заявок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8115" y="2821848"/>
            <a:ext cx="4953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cap="all" dirty="0">
                <a:solidFill>
                  <a:srgbClr val="04819E"/>
                </a:solidFill>
              </a:rPr>
              <a:t>КРИТЕРИИ ТЕХНИЧЕСКОЙ ЭКСПЕРТИЗЫ: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Легитимность реализации инновационного образовательного проекта и подачи Заявки для участия в конкурсном отборе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Соответствие данных уставу или единому государственному реестру юридических лиц (</a:t>
            </a:r>
            <a:r>
              <a:rPr lang="ru-RU" sz="1200" dirty="0">
                <a:solidFill>
                  <a:srgbClr val="3399CC"/>
                </a:solidFill>
                <a:hlinkClick r:id="rId4"/>
              </a:rPr>
              <a:t>https://egrul.nalog.ru/</a:t>
            </a:r>
            <a:r>
              <a:rPr lang="ru-RU" sz="1200" dirty="0">
                <a:solidFill>
                  <a:srgbClr val="333333"/>
                </a:solidFill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Соблюдение формальной логики при изложении содержания или построения структуры Заявки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Использование в заявке терминов в едином значении и в соответствии со значением терминов, закрепленных в законодательстве или нормативных правовых актах Российской Федерации, а в случае отсутствия законодательно (нормативно) закрепленного термина – общепринятым либо словарным значением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Четкость, лаконичность и взаимосвязь изложения всех пунктов заявки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Полнота и корректность заполнения шаблона заявки</a:t>
            </a:r>
          </a:p>
          <a:p>
            <a:pPr>
              <a:buFont typeface="+mj-lt"/>
              <a:buAutoNum type="arabicPeriod"/>
            </a:pPr>
            <a:r>
              <a:rPr lang="ru-RU" sz="1200" dirty="0">
                <a:solidFill>
                  <a:srgbClr val="333333"/>
                </a:solidFill>
              </a:rPr>
              <a:t>Отсутствие противоречий в заявке</a:t>
            </a:r>
          </a:p>
          <a:p>
            <a:r>
              <a:rPr lang="ru-RU" sz="1200" b="1" cap="all" dirty="0">
                <a:solidFill>
                  <a:srgbClr val="04819E"/>
                </a:solidFill>
              </a:rPr>
              <a:t>КРИТЕРИИ ОСНОВНОЙ ЭКСПЕРТИЗЫ:</a:t>
            </a:r>
          </a:p>
          <a:p>
            <a:r>
              <a:rPr lang="ru-RU" sz="1200" b="1" dirty="0">
                <a:solidFill>
                  <a:srgbClr val="333333"/>
                </a:solidFill>
              </a:rPr>
              <a:t>I уровень – Критерии значимости инновационного образовательного проекта</a:t>
            </a:r>
            <a:endParaRPr lang="ru-RU" sz="1200" dirty="0">
              <a:solidFill>
                <a:srgbClr val="333333"/>
              </a:solidFill>
            </a:endParaRPr>
          </a:p>
          <a:p>
            <a:r>
              <a:rPr lang="ru-RU" sz="1200" b="1" dirty="0" smtClean="0">
                <a:solidFill>
                  <a:srgbClr val="333333"/>
                </a:solidFill>
              </a:rPr>
              <a:t>II </a:t>
            </a:r>
            <a:r>
              <a:rPr lang="ru-RU" sz="1200" b="1" dirty="0">
                <a:solidFill>
                  <a:srgbClr val="333333"/>
                </a:solidFill>
              </a:rPr>
              <a:t>уровень – Критерии проработанности инновационного образовательного </a:t>
            </a:r>
            <a:r>
              <a:rPr lang="ru-RU" sz="1200" b="1" dirty="0" smtClean="0">
                <a:solidFill>
                  <a:srgbClr val="333333"/>
                </a:solidFill>
              </a:rPr>
              <a:t>проекта</a:t>
            </a:r>
            <a:endParaRPr lang="ru-RU" sz="1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7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60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Информационная </a:t>
            </a:r>
            <a:r>
              <a:rPr lang="ru-RU" sz="2400" dirty="0"/>
              <a:t>поддержка </a:t>
            </a:r>
            <a:r>
              <a:rPr lang="ru-RU" sz="2400" dirty="0" smtClean="0"/>
              <a:t>экспертов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2492896"/>
            <a:ext cx="433025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4528" y="5122058"/>
            <a:ext cx="4474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Times New Roman" panose="02020603050405020304" pitchFamily="18" charset="0"/>
              </a:rPr>
              <a:t>Разъяснение условий проведения экспертизы экспертам посредством электронных сообщений</a:t>
            </a:r>
            <a:endParaRPr lang="ru-RU" dirty="0"/>
          </a:p>
        </p:txBody>
      </p:sp>
      <p:pic>
        <p:nvPicPr>
          <p:cNvPr id="7" name="Picture 7" descr="ÐÐ°ÑÑÐ¸Ð½ÐºÐ¸ Ð¿Ð¾ Ð·Ð°Ð¿ÑÐ¾ÑÑ ÑÐµÐ»ÐµÑÐ¾Ð½ Ð¿Ð½Ð³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95" y="2478977"/>
            <a:ext cx="1023953" cy="10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95" y="3655993"/>
            <a:ext cx="1080120" cy="10801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81192" y="2710700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+7 (499) 520-98-90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47039" y="4016033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support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@</a:t>
            </a:r>
            <a:r>
              <a:rPr lang="en-US" altLang="ru-RU" dirty="0" err="1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fip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expert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80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2387" b="27543"/>
          <a:stretch/>
        </p:blipFill>
        <p:spPr>
          <a:xfrm>
            <a:off x="4808984" y="4149080"/>
            <a:ext cx="5049892" cy="2708920"/>
          </a:xfrm>
          <a:prstGeom prst="parallelogram">
            <a:avLst/>
          </a:prstGeom>
        </p:spPr>
      </p:pic>
      <p:sp>
        <p:nvSpPr>
          <p:cNvPr id="60" name="Заголовок 59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/>
          <a:lstStyle/>
          <a:p>
            <a:r>
              <a:rPr lang="ru-RU" dirty="0" smtClean="0"/>
              <a:t>Цели проекта: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8504" y="1135285"/>
            <a:ext cx="8915400" cy="4525963"/>
          </a:xfrm>
        </p:spPr>
        <p:txBody>
          <a:bodyPr>
            <a:noAutofit/>
          </a:bodyPr>
          <a:lstStyle/>
          <a:p>
            <a:pPr lvl="0"/>
            <a:r>
              <a:rPr lang="ru-RU" sz="1800" dirty="0"/>
              <a:t>содействие развитию инновационной инфраструктуры в системе </a:t>
            </a:r>
            <a:r>
              <a:rPr lang="ru-RU" sz="1800" dirty="0" smtClean="0"/>
              <a:t>образования</a:t>
            </a:r>
          </a:p>
          <a:p>
            <a:pPr lvl="0"/>
            <a:endParaRPr lang="ru-RU" sz="1800" dirty="0"/>
          </a:p>
          <a:p>
            <a:pPr lvl="0"/>
            <a:r>
              <a:rPr lang="ru-RU" sz="1800" dirty="0"/>
              <a:t>модернизация и развитие системы образования с учетом реализации приоритетных направлений государственной политики Российской Федерации в сфере образования через развитие инновационной инфраструктуры в системе образования (ФИП</a:t>
            </a:r>
            <a:r>
              <a:rPr lang="ru-RU" sz="1800" dirty="0" smtClean="0"/>
              <a:t>)</a:t>
            </a:r>
          </a:p>
          <a:p>
            <a:pPr lvl="0"/>
            <a:endParaRPr lang="ru-RU" sz="1800" dirty="0"/>
          </a:p>
          <a:p>
            <a:pPr lvl="0"/>
            <a:r>
              <a:rPr lang="ru-RU" sz="1800" dirty="0"/>
              <a:t>обеспечение разработки и распространения инновационными образовательными организациями новых образовательных программ, программ воспитания, образовательных технологий, механизмов, форм и методов управления образованием на разных уровнях, в том числе с использованием современных технологий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525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60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Проведение экспертизы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58230" y="1960681"/>
            <a:ext cx="4968552" cy="4169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Всего на конкурс на получение статуса ФИП поступило </a:t>
            </a:r>
            <a:r>
              <a:rPr lang="ru-RU" sz="2400" b="1" dirty="0">
                <a:solidFill>
                  <a:srgbClr val="00B050"/>
                </a:solidFill>
                <a:ea typeface="Times New Roman" panose="02020603050405020304" pitchFamily="18" charset="0"/>
              </a:rPr>
              <a:t>371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заявка</a:t>
            </a:r>
            <a:endParaRPr lang="ru-RU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Техническая и основная экспертиза проведена в отношении </a:t>
            </a:r>
            <a:r>
              <a:rPr lang="ru-RU" sz="2400" b="1" dirty="0">
                <a:solidFill>
                  <a:srgbClr val="00B050"/>
                </a:solidFill>
                <a:ea typeface="Times New Roman" panose="02020603050405020304" pitchFamily="18" charset="0"/>
              </a:rPr>
              <a:t>301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заявки</a:t>
            </a:r>
            <a:endParaRPr lang="ru-RU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ea typeface="Times New Roman" panose="02020603050405020304" pitchFamily="18" charset="0"/>
              </a:rPr>
              <a:t>70</a:t>
            </a:r>
            <a:r>
              <a:rPr lang="ru-RU" dirty="0">
                <a:ea typeface="Times New Roman" panose="02020603050405020304" pitchFamily="18" charset="0"/>
              </a:rPr>
              <a:t> заявок были отклонены в связи с тем, что организации-заявители не заполнили или не полностью заполнили такие заявки и/или не представили их в установленном порядке и в установленный </a:t>
            </a:r>
            <a:r>
              <a:rPr lang="ru-RU" dirty="0" smtClean="0">
                <a:ea typeface="Times New Roman" panose="02020603050405020304" pitchFamily="18" charset="0"/>
              </a:rPr>
              <a:t>срок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dirty="0"/>
              <a:t>Низкий балл получили </a:t>
            </a:r>
            <a:r>
              <a:rPr lang="ru-RU" sz="2400" b="1" dirty="0">
                <a:solidFill>
                  <a:srgbClr val="00B050"/>
                </a:solidFill>
              </a:rPr>
              <a:t>59</a:t>
            </a:r>
            <a:r>
              <a:rPr lang="ru-RU" dirty="0"/>
              <a:t> заявок, которые не рекомендованы для присвоения статуса ФИП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362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08" y="2274890"/>
            <a:ext cx="3325253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09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38863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Работа </a:t>
            </a:r>
            <a:r>
              <a:rPr lang="ru-RU" dirty="0"/>
              <a:t>в личных кабинетах членов Комиссии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6386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1"/>
          <a:stretch/>
        </p:blipFill>
        <p:spPr bwMode="auto">
          <a:xfrm>
            <a:off x="1064568" y="2171405"/>
            <a:ext cx="3312586" cy="45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1"/>
          <a:stretch/>
        </p:blipFill>
        <p:spPr bwMode="auto">
          <a:xfrm>
            <a:off x="4971008" y="2151515"/>
            <a:ext cx="3254715" cy="45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66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388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Распределение заявок по уровню образования, которым рекомендуется присвоить статус ФИП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76" y="2492896"/>
            <a:ext cx="7949565" cy="3651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47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I.3. Организация и проведение в 2018 году экспертизы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заявок </a:t>
            </a:r>
            <a:r>
              <a:rPr lang="ru-RU" sz="2400" dirty="0"/>
              <a:t>организаций-соискателей, поданных на конкурс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получение статуса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388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Распределение заявок по направлениям конкурсного отбора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325310"/>
              </p:ext>
            </p:extLst>
          </p:nvPr>
        </p:nvGraphicFramePr>
        <p:xfrm>
          <a:off x="848544" y="1999928"/>
          <a:ext cx="8280920" cy="472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019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I.4. Организация и проведение в 2018 году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экспертизы </a:t>
            </a:r>
            <a:r>
              <a:rPr lang="ru-RU" sz="2400" dirty="0"/>
              <a:t>годовых отчетов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Организация отбора экспертов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687084" y="2700388"/>
            <a:ext cx="29019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Отобрано 20 экспертов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t="714" r="1800" b="-714"/>
          <a:stretch/>
        </p:blipFill>
        <p:spPr>
          <a:xfrm>
            <a:off x="495300" y="2315421"/>
            <a:ext cx="4817740" cy="4298466"/>
          </a:xfrm>
          <a:custGeom>
            <a:avLst/>
            <a:gdLst>
              <a:gd name="connsiteX0" fmla="*/ 0 w 4621212"/>
              <a:gd name="connsiteY0" fmla="*/ 0 h 6858000"/>
              <a:gd name="connsiteX1" fmla="*/ 4621212 w 4621212"/>
              <a:gd name="connsiteY1" fmla="*/ 0 h 6858000"/>
              <a:gd name="connsiteX2" fmla="*/ 4621212 w 4621212"/>
              <a:gd name="connsiteY2" fmla="*/ 6858000 h 6858000"/>
              <a:gd name="connsiteX3" fmla="*/ 0 w 4621212"/>
              <a:gd name="connsiteY3" fmla="*/ 6858000 h 6858000"/>
              <a:gd name="connsiteX4" fmla="*/ 0 w 462121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4621212 w 6833072"/>
              <a:gd name="connsiteY2" fmla="*/ 6858000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3397893 w 6833072"/>
              <a:gd name="connsiteY2" fmla="*/ 6845643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70357"/>
              <a:gd name="connsiteX1" fmla="*/ 6833072 w 6833072"/>
              <a:gd name="connsiteY1" fmla="*/ 0 h 6870357"/>
              <a:gd name="connsiteX2" fmla="*/ 3200185 w 6833072"/>
              <a:gd name="connsiteY2" fmla="*/ 6870357 h 6870357"/>
              <a:gd name="connsiteX3" fmla="*/ 0 w 6833072"/>
              <a:gd name="connsiteY3" fmla="*/ 6858000 h 6870357"/>
              <a:gd name="connsiteX4" fmla="*/ 0 w 6833072"/>
              <a:gd name="connsiteY4" fmla="*/ 0 h 6870357"/>
              <a:gd name="connsiteX0" fmla="*/ 0 w 5412045"/>
              <a:gd name="connsiteY0" fmla="*/ 12357 h 6882714"/>
              <a:gd name="connsiteX1" fmla="*/ 5412045 w 5412045"/>
              <a:gd name="connsiteY1" fmla="*/ 0 h 6882714"/>
              <a:gd name="connsiteX2" fmla="*/ 3200185 w 5412045"/>
              <a:gd name="connsiteY2" fmla="*/ 6882714 h 6882714"/>
              <a:gd name="connsiteX3" fmla="*/ 0 w 5412045"/>
              <a:gd name="connsiteY3" fmla="*/ 6870357 h 6882714"/>
              <a:gd name="connsiteX4" fmla="*/ 0 w 5412045"/>
              <a:gd name="connsiteY4" fmla="*/ 12357 h 6882714"/>
              <a:gd name="connsiteX0" fmla="*/ 0 w 5412045"/>
              <a:gd name="connsiteY0" fmla="*/ 12357 h 6870357"/>
              <a:gd name="connsiteX1" fmla="*/ 5412045 w 5412045"/>
              <a:gd name="connsiteY1" fmla="*/ 0 h 6870357"/>
              <a:gd name="connsiteX2" fmla="*/ 3175472 w 5412045"/>
              <a:gd name="connsiteY2" fmla="*/ 6858001 h 6870357"/>
              <a:gd name="connsiteX3" fmla="*/ 0 w 5412045"/>
              <a:gd name="connsiteY3" fmla="*/ 6870357 h 6870357"/>
              <a:gd name="connsiteX4" fmla="*/ 0 w 5412045"/>
              <a:gd name="connsiteY4" fmla="*/ 12357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2045" h="6870357">
                <a:moveTo>
                  <a:pt x="0" y="12357"/>
                </a:moveTo>
                <a:lnTo>
                  <a:pt x="5412045" y="0"/>
                </a:lnTo>
                <a:lnTo>
                  <a:pt x="3175472" y="6858001"/>
                </a:lnTo>
                <a:lnTo>
                  <a:pt x="0" y="6870357"/>
                </a:lnTo>
                <a:lnTo>
                  <a:pt x="0" y="12357"/>
                </a:lnTo>
                <a:close/>
              </a:path>
            </a:pathLst>
          </a:custGeom>
        </p:spPr>
      </p:pic>
      <p:sp>
        <p:nvSpPr>
          <p:cNvPr id="22" name="TextBox 21"/>
          <p:cNvSpPr txBox="1"/>
          <p:nvPr/>
        </p:nvSpPr>
        <p:spPr>
          <a:xfrm>
            <a:off x="5025008" y="5082205"/>
            <a:ext cx="467669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Все </a:t>
            </a:r>
            <a:r>
              <a:rPr lang="ru-RU" dirty="0">
                <a:solidFill>
                  <a:srgbClr val="002060"/>
                </a:solidFill>
              </a:rPr>
              <a:t>эксперты были разделены на 2 группы: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эксперты</a:t>
            </a:r>
            <a:r>
              <a:rPr lang="ru-RU" dirty="0">
                <a:solidFill>
                  <a:srgbClr val="002060"/>
                </a:solidFill>
              </a:rPr>
              <a:t>, проводящие техническую </a:t>
            </a:r>
            <a:r>
              <a:rPr lang="ru-RU" dirty="0" smtClean="0">
                <a:solidFill>
                  <a:srgbClr val="002060"/>
                </a:solidFill>
              </a:rPr>
              <a:t>экспертизу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эксперты, проводящие основную </a:t>
            </a:r>
            <a:r>
              <a:rPr lang="ru-RU" dirty="0" smtClean="0">
                <a:solidFill>
                  <a:srgbClr val="002060"/>
                </a:solidFill>
              </a:rPr>
              <a:t>экспертизу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67225" y="3931291"/>
            <a:ext cx="316835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Эксперты соответствуют заявленным критериям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077480" y="2843561"/>
            <a:ext cx="414779" cy="414779"/>
            <a:chOff x="5292080" y="3068960"/>
            <a:chExt cx="414779" cy="414779"/>
          </a:xfrm>
        </p:grpSpPr>
        <p:sp>
          <p:nvSpPr>
            <p:cNvPr id="25" name="Oval 20"/>
            <p:cNvSpPr/>
            <p:nvPr/>
          </p:nvSpPr>
          <p:spPr>
            <a:xfrm>
              <a:off x="5292080" y="3068960"/>
              <a:ext cx="414779" cy="414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hape 2540"/>
            <p:cNvSpPr/>
            <p:nvPr/>
          </p:nvSpPr>
          <p:spPr>
            <a:xfrm>
              <a:off x="5408027" y="3184910"/>
              <a:ext cx="182880" cy="18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334992" y="4026793"/>
            <a:ext cx="414779" cy="414779"/>
            <a:chOff x="5292080" y="3068960"/>
            <a:chExt cx="414779" cy="414779"/>
          </a:xfrm>
        </p:grpSpPr>
        <p:sp>
          <p:nvSpPr>
            <p:cNvPr id="28" name="Oval 20"/>
            <p:cNvSpPr/>
            <p:nvPr/>
          </p:nvSpPr>
          <p:spPr>
            <a:xfrm>
              <a:off x="5292080" y="3068960"/>
              <a:ext cx="414779" cy="414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hape 2540"/>
            <p:cNvSpPr/>
            <p:nvPr/>
          </p:nvSpPr>
          <p:spPr>
            <a:xfrm>
              <a:off x="5408027" y="3184910"/>
              <a:ext cx="182880" cy="18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522978" y="5406090"/>
            <a:ext cx="414779" cy="414779"/>
            <a:chOff x="5292080" y="3068960"/>
            <a:chExt cx="414779" cy="414779"/>
          </a:xfrm>
        </p:grpSpPr>
        <p:sp>
          <p:nvSpPr>
            <p:cNvPr id="31" name="Oval 20"/>
            <p:cNvSpPr/>
            <p:nvPr/>
          </p:nvSpPr>
          <p:spPr>
            <a:xfrm>
              <a:off x="5292080" y="3068960"/>
              <a:ext cx="414779" cy="4147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hape 2540"/>
            <p:cNvSpPr/>
            <p:nvPr/>
          </p:nvSpPr>
          <p:spPr>
            <a:xfrm>
              <a:off x="5408027" y="3184910"/>
              <a:ext cx="182880" cy="18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582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I.4. Организация и проведение в 2018 году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экспертизы </a:t>
            </a:r>
            <a:r>
              <a:rPr lang="ru-RU" sz="2400" dirty="0"/>
              <a:t>годовых отчетов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/>
              <a:t>Обеспечение экспертов всеми актуальными документами по проекту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41416" y="2640313"/>
            <a:ext cx="427940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целью обеспечения экспертов всеми актуальными документами по проекту в личном кабинете эксперта размещены: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руководство пользователя ИС ФИП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методические рекомендации по проведению экспертизы с использованием ИС ФИП, разработанными в рамках работ по пункту I.5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6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43"/>
          <a:stretch/>
        </p:blipFill>
        <p:spPr bwMode="auto">
          <a:xfrm>
            <a:off x="704528" y="2315107"/>
            <a:ext cx="4049713" cy="428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92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I.4. Организация и проведение в 2018 году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экспертизы </a:t>
            </a:r>
            <a:r>
              <a:rPr lang="ru-RU" sz="2400" dirty="0"/>
              <a:t>годовых отчетов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Организация информационной поддержки экспертов, участвующих в экспертизе отчетов на статус ФИП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5" name="Picture 7" descr="ÐÐ°ÑÑÐ¸Ð½ÐºÐ¸ Ð¿Ð¾ Ð·Ð°Ð¿ÑÐ¾ÑÑ ÑÐµÐ»ÐµÑÐ¾Ð½ Ð¿Ð½Ð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0" y="2612024"/>
            <a:ext cx="1023953" cy="10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0" y="3789040"/>
            <a:ext cx="1080120" cy="1080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62817" y="28437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+7 (499) 520-98-90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664" y="4149080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support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@</a:t>
            </a:r>
            <a:r>
              <a:rPr lang="en-US" altLang="ru-RU" dirty="0" err="1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fip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.</a:t>
            </a:r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expert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21152" y="2714144"/>
            <a:ext cx="3584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Times New Roman" panose="02020603050405020304" pitchFamily="18" charset="0"/>
              </a:rPr>
              <a:t>Все поступившие от экспертов вопросы фиксировались в журнале информационной поддержки экспертов в разделе «Вопросы по экспертизе годовых отчетов»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2627530"/>
            <a:ext cx="1912802" cy="19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91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I.4. Организация и проведение в 2018 году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экспертизы </a:t>
            </a:r>
            <a:r>
              <a:rPr lang="ru-RU" sz="2400" dirty="0"/>
              <a:t>годовых отчетов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Подготовка экспертных заключений по каждому отчету ФИП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71335" y="2250495"/>
            <a:ext cx="4953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ea typeface="Times New Roman" panose="02020603050405020304" pitchFamily="18" charset="0"/>
              </a:rPr>
              <a:t>Высокая оценка представленных материалов</a:t>
            </a:r>
            <a:r>
              <a:rPr lang="ru-RU" sz="2000" dirty="0">
                <a:ea typeface="Times New Roman" panose="02020603050405020304" pitchFamily="18" charset="0"/>
              </a:rPr>
              <a:t>: выше </a:t>
            </a:r>
            <a:r>
              <a:rPr lang="ru-RU" sz="2400" b="1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100,01</a:t>
            </a:r>
            <a:r>
              <a:rPr lang="ru-RU" sz="2000" dirty="0" smtClean="0">
                <a:ea typeface="Times New Roman" panose="02020603050405020304" pitchFamily="18" charset="0"/>
              </a:rPr>
              <a:t> баллов</a:t>
            </a:r>
            <a:endParaRPr lang="ru-RU" sz="2000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ea typeface="Times New Roman" panose="02020603050405020304" pitchFamily="18" charset="0"/>
              </a:rPr>
              <a:t>Средняя оценка представленных материалов</a:t>
            </a:r>
            <a:r>
              <a:rPr lang="ru-RU" sz="2000" dirty="0">
                <a:ea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00B050"/>
                </a:solidFill>
                <a:ea typeface="Times New Roman" panose="02020603050405020304" pitchFamily="18" charset="0"/>
              </a:rPr>
              <a:t>50,01-100</a:t>
            </a:r>
            <a:r>
              <a:rPr lang="ru-RU" sz="2000" dirty="0"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</a:rPr>
              <a:t>баллов</a:t>
            </a:r>
            <a:endParaRPr lang="ru-RU" sz="2000" dirty="0"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ea typeface="Times New Roman" panose="02020603050405020304" pitchFamily="18" charset="0"/>
              </a:rPr>
              <a:t>Низкая оценка представленных материалов</a:t>
            </a:r>
            <a:r>
              <a:rPr lang="ru-RU" sz="2000" dirty="0">
                <a:ea typeface="Times New Roman" panose="02020603050405020304" pitchFamily="18" charset="0"/>
              </a:rPr>
              <a:t>: ниже </a:t>
            </a:r>
            <a:r>
              <a:rPr lang="ru-RU" sz="2400" b="1" dirty="0">
                <a:solidFill>
                  <a:srgbClr val="00B050"/>
                </a:solidFill>
                <a:ea typeface="Times New Roman" panose="02020603050405020304" pitchFamily="18" charset="0"/>
              </a:rPr>
              <a:t>50</a:t>
            </a:r>
            <a:r>
              <a:rPr lang="ru-RU" sz="2000" dirty="0"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</a:rPr>
              <a:t>баллов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4"/>
          <a:stretch/>
        </p:blipFill>
        <p:spPr bwMode="auto">
          <a:xfrm>
            <a:off x="704528" y="2120280"/>
            <a:ext cx="3600400" cy="462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60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I.4. Организация и проведение в 2018 году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экспертизы </a:t>
            </a:r>
            <a:r>
              <a:rPr lang="ru-RU" sz="2400" dirty="0"/>
              <a:t>годовых отчетов ФИП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Выделение и описание лучших моделей и практик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1136576" y="2105067"/>
            <a:ext cx="7715200" cy="123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 smtClean="0"/>
              <a:t>В ходе проведения экспертизы годовых отчетов были выделены эффективные модели осуществления инновационной деятельности организациями в системе образования и успешные практики ФИП в следующем распределении образовательных организаций по уровням образования:</a:t>
            </a:r>
            <a:endParaRPr lang="ru-RU" sz="16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201423"/>
              </p:ext>
            </p:extLst>
          </p:nvPr>
        </p:nvGraphicFramePr>
        <p:xfrm>
          <a:off x="776536" y="3125009"/>
          <a:ext cx="8341180" cy="327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2303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554044" cy="1143000"/>
          </a:xfrm>
        </p:spPr>
        <p:txBody>
          <a:bodyPr>
            <a:noAutofit/>
          </a:bodyPr>
          <a:lstStyle/>
          <a:p>
            <a:r>
              <a:rPr lang="ru-RU" sz="1600" dirty="0"/>
              <a:t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96470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Аналитический отчет по результатам анализа эффективных моделей осуществления инновационной деятельности в системе образования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и </a:t>
            </a:r>
            <a:r>
              <a:rPr lang="ru-RU" sz="2000" dirty="0"/>
              <a:t>практик ФИП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24577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564904"/>
            <a:ext cx="4792792" cy="29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2564904"/>
            <a:ext cx="4535276" cy="286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3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6532664"/>
              </p:ext>
            </p:extLst>
          </p:nvPr>
        </p:nvGraphicFramePr>
        <p:xfrm>
          <a:off x="495300" y="1196752"/>
          <a:ext cx="9210228" cy="552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9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554044" cy="1143000"/>
          </a:xfrm>
        </p:spPr>
        <p:txBody>
          <a:bodyPr>
            <a:noAutofit/>
          </a:bodyPr>
          <a:lstStyle/>
          <a:p>
            <a:r>
              <a:rPr lang="ru-RU" sz="1600" dirty="0"/>
              <a:t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964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Рекомендации по распространению и внедрению лучших практик ФИП  (собранных в п. I.4)  в системе образования по каждому уровню образования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560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26332" r="22261" b="34052"/>
          <a:stretch>
            <a:fillRect/>
          </a:stretch>
        </p:blipFill>
        <p:spPr bwMode="auto">
          <a:xfrm>
            <a:off x="632520" y="2299049"/>
            <a:ext cx="5380037" cy="18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924944"/>
            <a:ext cx="59372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80" y="3592513"/>
            <a:ext cx="59372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83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554044" cy="1143000"/>
          </a:xfrm>
        </p:spPr>
        <p:txBody>
          <a:bodyPr>
            <a:noAutofit/>
          </a:bodyPr>
          <a:lstStyle/>
          <a:p>
            <a:r>
              <a:rPr lang="ru-RU" sz="1600" dirty="0"/>
              <a:t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329" y="1659286"/>
            <a:ext cx="8915400" cy="964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Доработанные методические документы по оценке заявок </a:t>
            </a:r>
            <a:r>
              <a:rPr lang="ru-RU" sz="2000" dirty="0" smtClean="0"/>
              <a:t>и годовых отчетов 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b="5206"/>
          <a:stretch>
            <a:fillRect/>
          </a:stretch>
        </p:blipFill>
        <p:spPr bwMode="auto">
          <a:xfrm rot="150249">
            <a:off x="1679904" y="2344344"/>
            <a:ext cx="3176272" cy="401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4671" b="8508"/>
          <a:stretch>
            <a:fillRect/>
          </a:stretch>
        </p:blipFill>
        <p:spPr bwMode="auto">
          <a:xfrm>
            <a:off x="5925142" y="2348881"/>
            <a:ext cx="272896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73080" y="6165305"/>
            <a:ext cx="3570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Подтверждение о согласовании доработанных методических документов по оценке отчетов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68624" y="6119336"/>
            <a:ext cx="3570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Подтверждение о согласовании доработанных методических документов по оценке </a:t>
            </a:r>
            <a:r>
              <a:rPr lang="ru-RU" sz="1400" dirty="0" smtClean="0">
                <a:ea typeface="Times New Roman" panose="02020603050405020304" pitchFamily="18" charset="0"/>
              </a:rPr>
              <a:t>заявок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088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554044" cy="1143000"/>
          </a:xfrm>
        </p:spPr>
        <p:txBody>
          <a:bodyPr>
            <a:noAutofit/>
          </a:bodyPr>
          <a:lstStyle/>
          <a:p>
            <a:r>
              <a:rPr lang="ru-RU" sz="1600" dirty="0"/>
              <a:t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329" y="1659286"/>
            <a:ext cx="8915400" cy="964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Доработанные рекомендации для работы экспертов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76736" y="6165305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a typeface="Times New Roman" panose="02020603050405020304" pitchFamily="18" charset="0"/>
              </a:rPr>
              <a:t>Подтверждение о согласовании доработанных </a:t>
            </a:r>
            <a:r>
              <a:rPr lang="ru-RU" sz="1400" dirty="0" smtClean="0"/>
              <a:t>рекомендаций </a:t>
            </a:r>
            <a:r>
              <a:rPr lang="ru-RU" sz="1400" dirty="0"/>
              <a:t>для работы экспертов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720" b="7163"/>
          <a:stretch/>
        </p:blipFill>
        <p:spPr>
          <a:xfrm>
            <a:off x="3296816" y="2060848"/>
            <a:ext cx="324291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Организационно-подготовительные мероприятия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95300" y="2132856"/>
            <a:ext cx="8915400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Согласование графика проведения </a:t>
            </a:r>
            <a:r>
              <a:rPr lang="ru-RU" sz="2000" dirty="0"/>
              <a:t>и программ </a:t>
            </a:r>
            <a:r>
              <a:rPr lang="ru-RU" sz="2000" dirty="0" smtClean="0"/>
              <a:t>мероприятий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64" y="2564904"/>
            <a:ext cx="2551115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32" y="2436538"/>
            <a:ext cx="2551115" cy="3600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95300" y="6073893"/>
            <a:ext cx="4889748" cy="532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Согласование графика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проведения мероприятий</a:t>
            </a:r>
            <a:endParaRPr lang="ru-RU" sz="20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274779" y="6036538"/>
            <a:ext cx="4889748" cy="532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Согласование программ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мероприятий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985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/>
              <a:t>Материалы по эффективным моделям осуществления инновационной деятельности организациями в системе образования и успешным практикам ФИП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80" y="4920597"/>
            <a:ext cx="2930856" cy="1831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4951502"/>
            <a:ext cx="2831961" cy="1769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347" t="20469" r="19562" b="25391"/>
          <a:stretch/>
        </p:blipFill>
        <p:spPr>
          <a:xfrm>
            <a:off x="848544" y="2348079"/>
            <a:ext cx="4176464" cy="2014960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992560" y="4363039"/>
            <a:ext cx="4233767" cy="532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8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45" indent="-2857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42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39" indent="-171450" algn="l" defTabSz="914395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/>
              <a:t>Размещение доклада и презентаций в ИС ФИП</a:t>
            </a:r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35" y="2288499"/>
            <a:ext cx="293398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0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Уральском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29700" name="Picture 4" descr="https://fip.kpmo.ru/img/foto/UFO/9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4" y="2265270"/>
            <a:ext cx="2422316" cy="16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https://fip.kpmo.ru/img/foto/UFO/3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5" y="4149080"/>
            <a:ext cx="2427022" cy="164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s://fip.kpmo.ru/img/foto/UFO/2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265270"/>
            <a:ext cx="2427022" cy="16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9064" y="2132856"/>
            <a:ext cx="43496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Создание федеральной инновационной площадки: от идеи к воплощению»</a:t>
            </a:r>
            <a:endParaRPr lang="ru-RU" dirty="0" smtClean="0"/>
          </a:p>
          <a:p>
            <a:r>
              <a:rPr lang="ru-RU" dirty="0" smtClean="0"/>
              <a:t>Дата проведения – </a:t>
            </a:r>
            <a:r>
              <a:rPr lang="ru-RU" dirty="0"/>
              <a:t>18 октября 2018 </a:t>
            </a:r>
            <a:r>
              <a:rPr lang="ru-RU" dirty="0" smtClean="0"/>
              <a:t>г. </a:t>
            </a:r>
          </a:p>
          <a:p>
            <a:r>
              <a:rPr lang="ru-RU" dirty="0" smtClean="0"/>
              <a:t>Место проведения - </a:t>
            </a:r>
            <a:r>
              <a:rPr lang="ru-RU" dirty="0"/>
              <a:t>ГАНОУ СО «Дворец молодежи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Участники – 152 чел.</a:t>
            </a:r>
          </a:p>
        </p:txBody>
      </p:sp>
      <p:pic>
        <p:nvPicPr>
          <p:cNvPr id="29701" name="Picture 5" descr="https://fip.kpmo.ru/img/foto/UFO/7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4" y="4128322"/>
            <a:ext cx="2422316" cy="166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59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Северо-Кавказском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9064" y="2132856"/>
            <a:ext cx="4349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г.»</a:t>
            </a:r>
          </a:p>
          <a:p>
            <a:r>
              <a:rPr lang="ru-RU" dirty="0" smtClean="0"/>
              <a:t>Дата проведения – </a:t>
            </a:r>
            <a:r>
              <a:rPr lang="ru-RU" dirty="0"/>
              <a:t>20 октября 2018 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ГБУ ДО «Республиканский центр детского (юношеского) технического творчества»</a:t>
            </a:r>
          </a:p>
          <a:p>
            <a:r>
              <a:rPr lang="ru-RU" dirty="0" smtClean="0"/>
              <a:t>Участники – 213 чел.</a:t>
            </a:r>
          </a:p>
        </p:txBody>
      </p:sp>
      <p:pic>
        <p:nvPicPr>
          <p:cNvPr id="30722" name="Picture 2" descr="https://fip.kpmo.ru/img/foto/SKFO/0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3" y="2132856"/>
            <a:ext cx="2342175" cy="159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ttps://fip.kpmo.ru/img/foto/SKFO/11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65" y="2132855"/>
            <a:ext cx="2391314" cy="159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s://fip.kpmo.ru/img/foto/SKFO/4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3" y="3919770"/>
            <a:ext cx="2407144" cy="159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https://fip.kpmo.ru/img/foto/SKFO/8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12" y="3919770"/>
            <a:ext cx="2395482" cy="15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Дальневосточном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9064" y="2132856"/>
            <a:ext cx="4349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г.»</a:t>
            </a:r>
          </a:p>
          <a:p>
            <a:r>
              <a:rPr lang="ru-RU" dirty="0" smtClean="0"/>
              <a:t>Дата проведения – 22 </a:t>
            </a:r>
            <a:r>
              <a:rPr lang="ru-RU" dirty="0"/>
              <a:t>октября 2018 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КГАОУ «Краевой центр образования» </a:t>
            </a:r>
            <a:endParaRPr lang="ru-RU" dirty="0" smtClean="0"/>
          </a:p>
          <a:p>
            <a:r>
              <a:rPr lang="ru-RU" dirty="0" smtClean="0"/>
              <a:t>Участники – 163 чел.</a:t>
            </a:r>
          </a:p>
        </p:txBody>
      </p:sp>
      <p:pic>
        <p:nvPicPr>
          <p:cNvPr id="31746" name="Picture 2" descr="https://fip.kpmo.ru/img/foto/DFO/8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10408"/>
            <a:ext cx="2409282" cy="16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https://fip.kpmo.ru/img/foto/DFO/12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27" y="2132856"/>
            <a:ext cx="2409282" cy="162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https://fip.kpmo.ru/img/foto/DFO/3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4" y="3861048"/>
            <a:ext cx="2408863" cy="16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https://fip.kpmo.ru/img/foto/DFO/2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95" y="3861048"/>
            <a:ext cx="2421741" cy="16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52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Центральном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9064" y="2132856"/>
            <a:ext cx="4349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Новое качество образования»</a:t>
            </a:r>
          </a:p>
          <a:p>
            <a:r>
              <a:rPr lang="ru-RU" dirty="0" smtClean="0"/>
              <a:t>Дата проведения – 27 </a:t>
            </a:r>
            <a:r>
              <a:rPr lang="ru-RU" dirty="0"/>
              <a:t>октября 2018 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ТГК «Измайлово», корпус «Вега» </a:t>
            </a:r>
            <a:endParaRPr lang="ru-RU" dirty="0" smtClean="0"/>
          </a:p>
          <a:p>
            <a:r>
              <a:rPr lang="ru-RU" dirty="0" smtClean="0"/>
              <a:t>Участники – 159 чел.</a:t>
            </a:r>
          </a:p>
        </p:txBody>
      </p:sp>
      <p:pic>
        <p:nvPicPr>
          <p:cNvPr id="32770" name="Picture 2" descr="https://fip.kpmo.ru/img/foto/CFO/19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6"/>
          <a:stretch>
            <a:fillRect/>
          </a:stretch>
        </p:blipFill>
        <p:spPr bwMode="auto">
          <a:xfrm>
            <a:off x="495300" y="2132857"/>
            <a:ext cx="259391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ttps://fip.kpmo.ru/img/foto/CFO/10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8" y="2132856"/>
            <a:ext cx="2304256" cy="147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s://fip.kpmo.ru/img/foto/CFO/15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0" y="3789040"/>
            <a:ext cx="25288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20181027-RAY0727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6"/>
          <a:stretch/>
        </p:blipFill>
        <p:spPr bwMode="auto">
          <a:xfrm>
            <a:off x="3228683" y="3789041"/>
            <a:ext cx="210343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421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Сибирском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4902" y="2132856"/>
            <a:ext cx="43496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Инновационная информационно - образовательная среда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Дата проведения – 30 </a:t>
            </a:r>
            <a:r>
              <a:rPr lang="ru-RU" dirty="0"/>
              <a:t>октября 2018 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ФГБОУ ВО «Омский государственный технический университет»</a:t>
            </a:r>
          </a:p>
          <a:p>
            <a:r>
              <a:rPr lang="ru-RU" dirty="0" smtClean="0"/>
              <a:t>Участники – 158 чел.</a:t>
            </a:r>
          </a:p>
        </p:txBody>
      </p:sp>
      <p:pic>
        <p:nvPicPr>
          <p:cNvPr id="33794" name="Picture 2" descr="https://fip.kpmo.ru/img/foto/SFO/1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2" y="1988840"/>
            <a:ext cx="253713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https://fip.kpmo.ru/img/foto/SFO/2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1988841"/>
            <a:ext cx="237210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https://fip.kpmo.ru/img/foto/SFO/9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2" y="3783916"/>
            <a:ext cx="2537133" cy="19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https://fip.kpmo.ru/img/foto/SFO/7.jpg"/>
          <p:cNvPicPr>
            <a:picLocks noChangeAspect="1" noChangeArrowheads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"/>
          <a:stretch/>
        </p:blipFill>
        <p:spPr bwMode="auto">
          <a:xfrm>
            <a:off x="3152801" y="3783916"/>
            <a:ext cx="2376264" cy="19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85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3993" y="1699273"/>
            <a:ext cx="9859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Times New Roman" panose="02020603050405020304" pitchFamily="18" charset="0"/>
              </a:rPr>
              <a:t>Актуализация </a:t>
            </a:r>
            <a:r>
              <a:rPr lang="ru-RU" dirty="0">
                <a:ea typeface="Times New Roman" panose="02020603050405020304" pitchFamily="18" charset="0"/>
              </a:rPr>
              <a:t>и </a:t>
            </a:r>
            <a:r>
              <a:rPr lang="ru-RU" dirty="0" smtClean="0">
                <a:ea typeface="Times New Roman" panose="02020603050405020304" pitchFamily="18" charset="0"/>
              </a:rPr>
              <a:t>модернизация </a:t>
            </a:r>
            <a:r>
              <a:rPr lang="ru-RU" dirty="0">
                <a:ea typeface="Times New Roman" panose="02020603050405020304" pitchFamily="18" charset="0"/>
              </a:rPr>
              <a:t>информационной системы сопровождения деятельности федеральных инновационных площадок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8499" t="13161" r="22304" b="14453"/>
          <a:stretch/>
        </p:blipFill>
        <p:spPr>
          <a:xfrm>
            <a:off x="5025504" y="2628094"/>
            <a:ext cx="4713251" cy="3240360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 rotWithShape="1">
          <a:blip r:embed="rId3"/>
          <a:srcRect l="23165" t="14951" r="25848" b="15045"/>
          <a:stretch/>
        </p:blipFill>
        <p:spPr>
          <a:xfrm>
            <a:off x="494489" y="2628094"/>
            <a:ext cx="41977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3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Северо-Западном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4902" y="2132856"/>
            <a:ext cx="4349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Дополнительное образование: опыт работы с детьми и взрослыми»</a:t>
            </a:r>
          </a:p>
          <a:p>
            <a:r>
              <a:rPr lang="ru-RU" dirty="0" smtClean="0"/>
              <a:t>Дата проведения – 31 </a:t>
            </a:r>
            <a:r>
              <a:rPr lang="ru-RU" dirty="0"/>
              <a:t>октября 2018 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ДДЮТ Фрунзенского района </a:t>
            </a:r>
            <a:r>
              <a:rPr lang="ru-RU" dirty="0" smtClean="0"/>
              <a:t>Санкт-Петербурга</a:t>
            </a:r>
          </a:p>
          <a:p>
            <a:r>
              <a:rPr lang="ru-RU" dirty="0" smtClean="0"/>
              <a:t>Участники – 154 чел.</a:t>
            </a:r>
          </a:p>
        </p:txBody>
      </p:sp>
      <p:pic>
        <p:nvPicPr>
          <p:cNvPr id="1026" name="Picture 2" descr="https://fip.kpmo.ru/img/foto/SZFO/6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" y="2110321"/>
            <a:ext cx="2401930" cy="160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ttps://fip.kpmo.ru/img/foto/SZFO/9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17" y="2110321"/>
            <a:ext cx="2446340" cy="163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fip.kpmo.ru/img/foto/SZFO/11.JPG"/>
          <p:cNvPicPr>
            <a:picLocks noChangeAspect="1" noChangeArrowheads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6"/>
          <a:stretch/>
        </p:blipFill>
        <p:spPr bwMode="auto">
          <a:xfrm>
            <a:off x="524117" y="3861048"/>
            <a:ext cx="2371727" cy="176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fip.kpmo.ru/img/foto/SZFO/3.JPG"/>
          <p:cNvPicPr>
            <a:picLocks noChangeAspect="1" noChangeArrowheads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/>
          <a:stretch/>
        </p:blipFill>
        <p:spPr bwMode="auto">
          <a:xfrm>
            <a:off x="3008784" y="3860415"/>
            <a:ext cx="2448273" cy="177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96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Южном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4902" y="2132856"/>
            <a:ext cx="43496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Инновационный образовательный проект и его результаты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Дата проведения – 7 ноября 2018 </a:t>
            </a:r>
            <a:r>
              <a:rPr lang="ru-RU" dirty="0"/>
              <a:t>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Муниципальное бюджетное общеобразовательное учреждение средняя общеобразовательная школа "Эврика-Развитие" Ворошиловского района города Ростова-на-Дону</a:t>
            </a:r>
          </a:p>
          <a:p>
            <a:r>
              <a:rPr lang="ru-RU" dirty="0" smtClean="0"/>
              <a:t>Участники – 155 чел.</a:t>
            </a:r>
          </a:p>
        </p:txBody>
      </p:sp>
      <p:pic>
        <p:nvPicPr>
          <p:cNvPr id="2050" name="Picture 2" descr="https://fip.kpmo.ru/img/foto/YFO/2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7" y="2112592"/>
            <a:ext cx="2354491" cy="176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ttps://fip.kpmo.ru/img/foto/YFO/3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96" y="2065903"/>
            <a:ext cx="2407257" cy="181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fip.kpmo.ru/img/foto/YFO/9.jpg"/>
          <p:cNvPicPr>
            <a:picLocks noChangeAspect="1" noChangeArrowheads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/>
          <a:stretch/>
        </p:blipFill>
        <p:spPr bwMode="auto">
          <a:xfrm>
            <a:off x="510277" y="4006219"/>
            <a:ext cx="2354491" cy="186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4" t="35812" r="29089" b="15440"/>
          <a:stretch/>
        </p:blipFill>
        <p:spPr bwMode="auto">
          <a:xfrm>
            <a:off x="2916088" y="3979514"/>
            <a:ext cx="2445966" cy="18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83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Проведение </a:t>
            </a:r>
            <a:r>
              <a:rPr lang="ru-RU" sz="2400" dirty="0" smtClean="0"/>
              <a:t>межрегионального семинара в Приволжском ФО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24902" y="2132856"/>
            <a:ext cx="4349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Тема – </a:t>
            </a:r>
            <a:r>
              <a:rPr lang="ru-RU" dirty="0"/>
              <a:t>«Распространение эффективных моделей и успешных практик федеральных инновационных площадок в 2018 г. Новые механизмы оценки качества образования»</a:t>
            </a:r>
          </a:p>
          <a:p>
            <a:r>
              <a:rPr lang="ru-RU" dirty="0" smtClean="0"/>
              <a:t>Дата проведения – 12 ноября 2018 </a:t>
            </a:r>
            <a:r>
              <a:rPr lang="ru-RU" dirty="0"/>
              <a:t>г.</a:t>
            </a:r>
            <a:endParaRPr lang="ru-RU" dirty="0" smtClean="0"/>
          </a:p>
          <a:p>
            <a:r>
              <a:rPr lang="ru-RU" dirty="0" smtClean="0"/>
              <a:t>Место проведения - </a:t>
            </a:r>
            <a:r>
              <a:rPr lang="ru-RU" dirty="0"/>
              <a:t>ФГБОУ ВО «Вятский государственный университет»</a:t>
            </a:r>
          </a:p>
          <a:p>
            <a:r>
              <a:rPr lang="ru-RU" dirty="0" smtClean="0"/>
              <a:t>Участники – 184 чел.</a:t>
            </a:r>
          </a:p>
        </p:txBody>
      </p:sp>
      <p:pic>
        <p:nvPicPr>
          <p:cNvPr id="3074" name="Picture 2" descr="IMG_22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8" y="2050547"/>
            <a:ext cx="2476760" cy="188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_84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04" y="2731088"/>
            <a:ext cx="2486159" cy="188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64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9" y="4112101"/>
            <a:ext cx="2437198" cy="18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350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000005"/>
              </p:ext>
            </p:extLst>
          </p:nvPr>
        </p:nvGraphicFramePr>
        <p:xfrm>
          <a:off x="495300" y="1600200"/>
          <a:ext cx="89154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80592" y="6156298"/>
            <a:ext cx="7889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Всего участников Межрегиональных семинаров – </a:t>
            </a:r>
            <a:r>
              <a:rPr lang="ru-RU" sz="2000" b="1" dirty="0" smtClean="0">
                <a:solidFill>
                  <a:srgbClr val="00B050"/>
                </a:solidFill>
              </a:rPr>
              <a:t>1338</a:t>
            </a:r>
            <a:r>
              <a:rPr lang="ru-RU" dirty="0" smtClean="0"/>
              <a:t> чел., </a:t>
            </a:r>
            <a:r>
              <a:rPr lang="ru-RU" sz="2000" b="1" dirty="0" smtClean="0">
                <a:solidFill>
                  <a:srgbClr val="00B050"/>
                </a:solidFill>
              </a:rPr>
              <a:t>55</a:t>
            </a:r>
            <a:r>
              <a:rPr lang="ru-RU" dirty="0" smtClean="0"/>
              <a:t> субъектов РФ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112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532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Обобщенные вопросы, заданные участниками семинаров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69024" y="2564904"/>
            <a:ext cx="3744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a typeface="Times New Roman" panose="02020603050405020304" pitchFamily="18" charset="0"/>
              </a:rPr>
              <a:t>По результатам семинаров были обобщены вопросы, заданные участниками семинаров. Вопросы, сгруппированные по </a:t>
            </a:r>
            <a:r>
              <a:rPr lang="ru-RU" sz="2400" dirty="0" smtClean="0">
                <a:ea typeface="Times New Roman" panose="02020603050405020304" pitchFamily="18" charset="0"/>
              </a:rPr>
              <a:t>группам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2294094"/>
            <a:ext cx="3969729" cy="39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2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626052" cy="1143000"/>
          </a:xfrm>
        </p:spPr>
        <p:txBody>
          <a:bodyPr>
            <a:noAutofit/>
          </a:bodyPr>
          <a:lstStyle/>
          <a:p>
            <a:r>
              <a:rPr lang="ru-RU" sz="2000" dirty="0"/>
              <a:t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412776"/>
            <a:ext cx="8915400" cy="532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/>
              <a:t>Типовые рекомендации по распространению эффективных моделей и успешных практик федеральных инновационных площадок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45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92160524"/>
              </p:ext>
            </p:extLst>
          </p:nvPr>
        </p:nvGraphicFramePr>
        <p:xfrm>
          <a:off x="704528" y="2138080"/>
          <a:ext cx="8706171" cy="208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Рисунок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7" y="4024833"/>
            <a:ext cx="6080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21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5296" y="4005064"/>
            <a:ext cx="8420100" cy="1362075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5300" y="1551574"/>
            <a:ext cx="9859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Техническое сопровождение ИС ФИП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06148708"/>
              </p:ext>
            </p:extLst>
          </p:nvPr>
        </p:nvGraphicFramePr>
        <p:xfrm>
          <a:off x="416496" y="2200526"/>
          <a:ext cx="9361040" cy="383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65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393" y="1550889"/>
            <a:ext cx="985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Консультационное сопровождение в ИС ФИП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/>
          <a:stretch>
            <a:fillRect/>
          </a:stretch>
        </p:blipFill>
        <p:spPr bwMode="auto">
          <a:xfrm>
            <a:off x="6517482" y="2132856"/>
            <a:ext cx="2269060" cy="36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3826" y="5733256"/>
            <a:ext cx="313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ИС ФИП, онлайн форма «Консультант»</a:t>
            </a:r>
            <a:endParaRPr lang="ru-RU" sz="1400" dirty="0"/>
          </a:p>
        </p:txBody>
      </p:sp>
      <p:pic>
        <p:nvPicPr>
          <p:cNvPr id="1031" name="Picture 7" descr="ÐÐ°ÑÑÐ¸Ð½ÐºÐ¸ Ð¿Ð¾ Ð·Ð°Ð¿ÑÐ¾ÑÑ ÑÐµÐ»ÐµÑÐ¾Ð½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2396000"/>
            <a:ext cx="1023953" cy="10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3573016"/>
            <a:ext cx="1080120" cy="1080120"/>
          </a:xfrm>
          <a:prstGeom prst="rect">
            <a:avLst/>
          </a:prstGeom>
        </p:spPr>
      </p:pic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576736" y="4869160"/>
            <a:ext cx="30963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/>
              <a:t>Понедельник – пятница </a:t>
            </a:r>
            <a:r>
              <a:rPr lang="ru-RU" altLang="ru-RU" dirty="0" smtClean="0"/>
              <a:t>                     с </a:t>
            </a:r>
            <a:r>
              <a:rPr lang="ru-RU" altLang="ru-RU" dirty="0"/>
              <a:t>08:00 до 18:00 </a:t>
            </a:r>
            <a:r>
              <a:rPr lang="ru-RU" altLang="ru-RU" dirty="0" smtClean="0"/>
              <a:t>                              (</a:t>
            </a:r>
            <a:r>
              <a:rPr lang="ru-RU" altLang="ru-RU" dirty="0"/>
              <a:t>по московскому времени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22037" y="2627723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</a:rPr>
              <a:t>+7 (499) 520-98-90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87884" y="393305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support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@</a:t>
            </a:r>
            <a:r>
              <a:rPr lang="en-US" altLang="ru-RU" dirty="0" err="1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fip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expert</a:t>
            </a:r>
            <a:endParaRPr lang="ru-RU" dirty="0"/>
          </a:p>
        </p:txBody>
      </p:sp>
      <p:pic>
        <p:nvPicPr>
          <p:cNvPr id="1043" name="Picture 19" descr="ÐÐ°ÑÑÐ¸Ð½ÐºÐ¸ Ð¿Ð¾ Ð·Ð°Ð¿ÑÐ¾ÑÑ Ð²ÑÐµÐ¼Ñ ÑÐ°Ð±Ð¾ÑÑ Ð¿Ð½Ð³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77" y="4748089"/>
            <a:ext cx="1129183" cy="112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1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393" y="1412776"/>
            <a:ext cx="985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Информационная поддержка сети ФИП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04686" y="3356992"/>
            <a:ext cx="30205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i="1" dirty="0">
                <a:ea typeface="Times New Roman" panose="02020603050405020304" pitchFamily="18" charset="0"/>
              </a:rPr>
              <a:t>Сопровождение проведения сетевых событий с приглашением ФИП, имеющих лучшие практики и результаты осуществления инновационной деятельности в системе образования</a:t>
            </a:r>
            <a:endParaRPr lang="ru-RU" sz="14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3142" y="5499357"/>
            <a:ext cx="3175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ea typeface="Times New Roman" panose="02020603050405020304" pitchFamily="18" charset="0"/>
              </a:rPr>
              <a:t>Добавление (редактирование) событий ФИП</a:t>
            </a:r>
            <a:endParaRPr lang="ru-RU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4687" y="2122086"/>
            <a:ext cx="3020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i="1" dirty="0">
                <a:ea typeface="Times New Roman" panose="02020603050405020304" pitchFamily="18" charset="0"/>
              </a:rPr>
              <a:t>Обеспечение публикации новостей и результатов проектной деятельности в форме отчетной информации в библиотеке ИС ФИП</a:t>
            </a:r>
            <a:endParaRPr lang="ru-RU" sz="14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33939" y="4859062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ea typeface="Times New Roman" panose="02020603050405020304" pitchFamily="18" charset="0"/>
              </a:rPr>
              <a:t>Добавление (редактирование) новостей и публикаций ФИП</a:t>
            </a:r>
            <a:endParaRPr lang="ru-RU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2" y="2163621"/>
            <a:ext cx="2164920" cy="400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56" y="2163621"/>
            <a:ext cx="2808830" cy="400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2297282"/>
            <a:ext cx="555654" cy="5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16" y="3709671"/>
            <a:ext cx="555654" cy="5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7" y="4858943"/>
            <a:ext cx="555654" cy="5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7" y="5496261"/>
            <a:ext cx="555654" cy="5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393" y="1412776"/>
            <a:ext cx="985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Экспертная поддержка сети ФИП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903742003"/>
              </p:ext>
            </p:extLst>
          </p:nvPr>
        </p:nvGraphicFramePr>
        <p:xfrm>
          <a:off x="1424608" y="1989052"/>
          <a:ext cx="7632848" cy="136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7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4429"/>
          <a:stretch>
            <a:fillRect/>
          </a:stretch>
        </p:blipFill>
        <p:spPr bwMode="auto">
          <a:xfrm>
            <a:off x="1352600" y="3489257"/>
            <a:ext cx="2197707" cy="169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21072" b="13190"/>
          <a:stretch/>
        </p:blipFill>
        <p:spPr bwMode="auto">
          <a:xfrm>
            <a:off x="6225388" y="3489257"/>
            <a:ext cx="2197707" cy="180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7080" r="8546" b="26523"/>
          <a:stretch>
            <a:fillRect/>
          </a:stretch>
        </p:blipFill>
        <p:spPr bwMode="auto">
          <a:xfrm>
            <a:off x="486803" y="5193224"/>
            <a:ext cx="4434317" cy="134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9002" r="9335" b="23866"/>
          <a:stretch>
            <a:fillRect/>
          </a:stretch>
        </p:blipFill>
        <p:spPr bwMode="auto">
          <a:xfrm>
            <a:off x="5642973" y="5254612"/>
            <a:ext cx="3362539" cy="128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19329" y="651605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Заявки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6749058" y="6488668"/>
            <a:ext cx="173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Годовые отчеты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5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.1. Техническое и консультационное сопровождение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информационной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системы для  информационной, организационной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экспертной поддержки деятельности сети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ФИП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393" y="1412776"/>
            <a:ext cx="985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Организационная поддержка сети ФИП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13756" y="189929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ea typeface="Times New Roman" panose="02020603050405020304" pitchFamily="18" charset="0"/>
              </a:rPr>
              <a:t>Обеспечение взаимодействия представителей ФИП в ИС ФИП по вопросам обмена опытом и лучшими практиками</a:t>
            </a:r>
            <a:endParaRPr lang="ru-RU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8"/>
          <a:stretch/>
        </p:blipFill>
        <p:spPr bwMode="auto">
          <a:xfrm>
            <a:off x="1064568" y="2766688"/>
            <a:ext cx="3240360" cy="389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51"/>
          <a:stretch/>
        </p:blipFill>
        <p:spPr bwMode="auto">
          <a:xfrm>
            <a:off x="5185165" y="2769318"/>
            <a:ext cx="3178076" cy="39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Верк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1197</TotalTime>
  <Words>2719</Words>
  <Application>Microsoft Office PowerPoint</Application>
  <PresentationFormat>Лист A4 (210x297 мм)</PresentationFormat>
  <Paragraphs>320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Calibri</vt:lpstr>
      <vt:lpstr>Gill Sans</vt:lpstr>
      <vt:lpstr>Noto Sans</vt:lpstr>
      <vt:lpstr>Source Sans Pro Light</vt:lpstr>
      <vt:lpstr>Times New Roman</vt:lpstr>
      <vt:lpstr>Verdana</vt:lpstr>
      <vt:lpstr>Wingdings</vt:lpstr>
      <vt:lpstr>Тема_Верконт</vt:lpstr>
      <vt:lpstr>«Экспертно-аналитическое и организационно-методическое сопровождение развития инновационной инфраструктуры в системе образования (федеральных инновационных площадок) в 2018 году», проводимому в рамках мероприятия «Реализация механизмов оценки и обеспечения качества образования в соответствии с государственными образовательными стандартами» направления (подпрограммы) «Совершенствование управления системой образования» государственной программы Российской Федерации «Развитие образования»,  в соответствии с решением Координационного совета Министерства образования и науки Российской Федерации по рассмотрению проектов, направленных на реализацию мероприятий в области образования (протокол от «18» декабря 2017 года № КСГПРО-РО-1)</vt:lpstr>
      <vt:lpstr>Цели проекта:</vt:lpstr>
      <vt:lpstr>Задачи проекта: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I.1. Техническое и консультационное сопровождение  информационной системы для  информационной, организационной  и экспертной поддержки деятельности сети ФИП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I.2. Консультационная поддержка организаций-соискателей,  подавших заявки на конкурс на получение статуса ФИП, и действующих  ФИП через проведение дистанционных семинаров (мастер-классов) 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I.3. Организация и проведение в 2018 году экспертизы  заявок организаций-соискателей, поданных на конкурс  на получение статуса ФИП</vt:lpstr>
      <vt:lpstr>I.4. Организация и проведение в 2018 году  экспертизы годовых отчетов ФИП</vt:lpstr>
      <vt:lpstr>I.4. Организация и проведение в 2018 году  экспертизы годовых отчетов ФИП</vt:lpstr>
      <vt:lpstr>I.4. Организация и проведение в 2018 году  экспертизы годовых отчетов ФИП</vt:lpstr>
      <vt:lpstr>I.4. Организация и проведение в 2018 году  экспертизы годовых отчетов ФИП</vt:lpstr>
      <vt:lpstr>I.4. Организация и проведение в 2018 году  экспертизы годовых отчетов ФИП</vt:lpstr>
      <vt:lpstr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vt:lpstr>
      <vt:lpstr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vt:lpstr>
      <vt:lpstr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vt:lpstr>
      <vt:lpstr>I.5. Проведение в 2018 году анализа эффективных моделей осуществления инновационной деятельности в системе образования и практик федеральных инновационных площадок. Совершенствование методических документов по оценке заявок и отчетов ФИП с учетом изменений действующего законодательства в системе образования  в Российской Федерации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I.6. Распространение в 2018 году эффективных моделей и успешных практик федеральных инновационных площадок путем проведения в 8 федеральных округах Российской Федерации однодневных межрегиональных семинаров 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существующего опыта и повышение квалификации управленческих работников системы общего образования по вопросам развития форм государственно-общественного управления образованием по выработке и реализации нормативно-подушевого финансирования образовательных организаций демонстрирующих стабильно высокие результаты по ГИА и ЕГЭ</dc:title>
  <dc:creator>Natasha</dc:creator>
  <cp:lastModifiedBy>Пользователь Windows</cp:lastModifiedBy>
  <cp:revision>101</cp:revision>
  <dcterms:created xsi:type="dcterms:W3CDTF">2014-12-16T13:47:58Z</dcterms:created>
  <dcterms:modified xsi:type="dcterms:W3CDTF">2018-11-14T19:17:48Z</dcterms:modified>
</cp:coreProperties>
</file>